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1" r:id="rId7"/>
    <p:sldId id="264" r:id="rId8"/>
    <p:sldId id="265" r:id="rId9"/>
    <p:sldId id="260" r:id="rId10"/>
    <p:sldId id="263" r:id="rId11"/>
    <p:sldId id="266" r:id="rId12"/>
    <p:sldId id="267"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00"/>
    <a:srgbClr val="9C9C9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792163" cy="6858000"/>
            <a:chOff x="0" y="0"/>
            <a:chExt cx="499" cy="4320"/>
          </a:xfrm>
        </p:grpSpPr>
        <p:sp>
          <p:nvSpPr>
            <p:cNvPr id="5" name="Rectangle 7"/>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9"/>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7" name="Rectangle 10"/>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8" name="Picture 12" descr="Diocesan Logo"/>
          <p:cNvPicPr>
            <a:picLocks noChangeAspect="1" noChangeArrowheads="1"/>
          </p:cNvPicPr>
          <p:nvPr/>
        </p:nvPicPr>
        <p:blipFill>
          <a:blip r:embed="rId2">
            <a:extLst>
              <a:ext uri="{28A0092B-C50C-407E-A947-70E740481C1C}">
                <a14:useLocalDpi xmlns:a14="http://schemas.microsoft.com/office/drawing/2010/main" val="0"/>
              </a:ext>
            </a:extLst>
          </a:blip>
          <a:srcRect r="7867"/>
          <a:stretch>
            <a:fillRect/>
          </a:stretch>
        </p:blipFill>
        <p:spPr bwMode="auto">
          <a:xfrm>
            <a:off x="5364163" y="5286375"/>
            <a:ext cx="3384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1547813" y="765175"/>
            <a:ext cx="7196137" cy="2478088"/>
          </a:xfrm>
        </p:spPr>
        <p:txBody>
          <a:bodyPr anchor="b"/>
          <a:lstStyle>
            <a:lvl1pPr>
              <a:defRPr sz="4000">
                <a:solidFill>
                  <a:schemeClr val="tx1"/>
                </a:solidFill>
              </a:defRPr>
            </a:lvl1pPr>
          </a:lstStyle>
          <a:p>
            <a:pPr lvl="0"/>
            <a:r>
              <a:rPr lang="en-GB" noProof="0" dirty="0"/>
              <a:t>MAIN TITLE</a:t>
            </a:r>
          </a:p>
        </p:txBody>
      </p:sp>
      <p:sp>
        <p:nvSpPr>
          <p:cNvPr id="3078" name="Rectangle 6"/>
          <p:cNvSpPr>
            <a:spLocks noGrp="1" noChangeArrowheads="1"/>
          </p:cNvSpPr>
          <p:nvPr>
            <p:ph type="subTitle" idx="1"/>
          </p:nvPr>
        </p:nvSpPr>
        <p:spPr>
          <a:xfrm>
            <a:off x="1547813" y="3284538"/>
            <a:ext cx="7192962" cy="1368425"/>
          </a:xfrm>
        </p:spPr>
        <p:txBody>
          <a:bodyPr/>
          <a:lstStyle>
            <a:lvl1pPr marL="0" indent="0" algn="r">
              <a:buFontTx/>
              <a:buNone/>
              <a:defRPr sz="2800">
                <a:solidFill>
                  <a:srgbClr val="9C9C9C"/>
                </a:solidFill>
              </a:defRPr>
            </a:lvl1pPr>
          </a:lstStyle>
          <a:p>
            <a:pPr lvl="0"/>
            <a:r>
              <a:rPr lang="en-US" noProof="0"/>
              <a:t>(Subtitle or text here)</a:t>
            </a:r>
            <a:endParaRPr lang="en-GB" noProof="0"/>
          </a:p>
        </p:txBody>
      </p:sp>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813" y="5445224"/>
            <a:ext cx="3672408" cy="1123151"/>
          </a:xfrm>
          <a:prstGeom prst="rect">
            <a:avLst/>
          </a:prstGeom>
        </p:spPr>
      </p:pic>
    </p:spTree>
    <p:extLst>
      <p:ext uri="{BB962C8B-B14F-4D97-AF65-F5344CB8AC3E}">
        <p14:creationId xmlns:p14="http://schemas.microsoft.com/office/powerpoint/2010/main" val="23657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06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746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8888" y="274638"/>
            <a:ext cx="5419725"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0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719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8888" y="1600200"/>
            <a:ext cx="36369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8250" y="1600200"/>
            <a:ext cx="363855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1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46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6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3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3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691680" y="274638"/>
            <a:ext cx="6995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SLIDE TITLE</a:t>
            </a:r>
            <a:endParaRPr lang="en-GB" altLang="en-US" dirty="0"/>
          </a:p>
        </p:txBody>
      </p:sp>
      <p:sp>
        <p:nvSpPr>
          <p:cNvPr id="1027" name="Rectangle 8"/>
          <p:cNvSpPr>
            <a:spLocks noGrp="1" noChangeArrowheads="1"/>
          </p:cNvSpPr>
          <p:nvPr>
            <p:ph type="body" idx="1"/>
          </p:nvPr>
        </p:nvSpPr>
        <p:spPr bwMode="auto">
          <a:xfrm>
            <a:off x="1691680" y="1600200"/>
            <a:ext cx="699512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28" name="Group 9"/>
          <p:cNvGrpSpPr>
            <a:grpSpLocks/>
          </p:cNvGrpSpPr>
          <p:nvPr/>
        </p:nvGrpSpPr>
        <p:grpSpPr bwMode="auto">
          <a:xfrm>
            <a:off x="0" y="0"/>
            <a:ext cx="792163" cy="6858000"/>
            <a:chOff x="0" y="0"/>
            <a:chExt cx="499" cy="4320"/>
          </a:xfrm>
        </p:grpSpPr>
        <p:sp>
          <p:nvSpPr>
            <p:cNvPr id="1030" name="Rectangle 10"/>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 name="Rectangle 11"/>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1032" name="Rectangle 12"/>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1029" name="Picture 13" descr="Diocesan Logo"/>
          <p:cNvPicPr>
            <a:picLocks noChangeAspect="1" noChangeArrowheads="1"/>
          </p:cNvPicPr>
          <p:nvPr/>
        </p:nvPicPr>
        <p:blipFill>
          <a:blip r:embed="rId13" cstate="print">
            <a:extLst>
              <a:ext uri="{28A0092B-C50C-407E-A947-70E740481C1C}">
                <a14:useLocalDpi xmlns:a14="http://schemas.microsoft.com/office/drawing/2010/main" val="0"/>
              </a:ext>
            </a:extLst>
          </a:blip>
          <a:srcRect r="7867"/>
          <a:stretch>
            <a:fillRect/>
          </a:stretch>
        </p:blipFill>
        <p:spPr bwMode="auto">
          <a:xfrm>
            <a:off x="7164388" y="6115050"/>
            <a:ext cx="15128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1680" y="6203950"/>
            <a:ext cx="1482253" cy="45332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600" kern="1200">
          <a:solidFill>
            <a:schemeClr val="tx1"/>
          </a:solidFill>
          <a:latin typeface="+mj-lt"/>
          <a:ea typeface="+mj-ea"/>
          <a:cs typeface="+mj-cs"/>
        </a:defRPr>
      </a:lvl1pPr>
      <a:lvl2pPr algn="r" rtl="0" eaLnBrk="0" fontAlgn="base" hangingPunct="0">
        <a:spcBef>
          <a:spcPct val="0"/>
        </a:spcBef>
        <a:spcAft>
          <a:spcPct val="0"/>
        </a:spcAft>
        <a:defRPr sz="3600">
          <a:solidFill>
            <a:srgbClr val="CF0A2C"/>
          </a:solidFill>
          <a:latin typeface="Myriad Pro" panose="020B0503030403020204" pitchFamily="34" charset="0"/>
        </a:defRPr>
      </a:lvl2pPr>
      <a:lvl3pPr algn="r" rtl="0" eaLnBrk="0" fontAlgn="base" hangingPunct="0">
        <a:spcBef>
          <a:spcPct val="0"/>
        </a:spcBef>
        <a:spcAft>
          <a:spcPct val="0"/>
        </a:spcAft>
        <a:defRPr sz="3600">
          <a:solidFill>
            <a:srgbClr val="CF0A2C"/>
          </a:solidFill>
          <a:latin typeface="Myriad Pro" panose="020B0503030403020204" pitchFamily="34" charset="0"/>
        </a:defRPr>
      </a:lvl3pPr>
      <a:lvl4pPr algn="r" rtl="0" eaLnBrk="0" fontAlgn="base" hangingPunct="0">
        <a:spcBef>
          <a:spcPct val="0"/>
        </a:spcBef>
        <a:spcAft>
          <a:spcPct val="0"/>
        </a:spcAft>
        <a:defRPr sz="3600">
          <a:solidFill>
            <a:srgbClr val="CF0A2C"/>
          </a:solidFill>
          <a:latin typeface="Myriad Pro" panose="020B0503030403020204" pitchFamily="34" charset="0"/>
        </a:defRPr>
      </a:lvl4pPr>
      <a:lvl5pPr algn="r" rtl="0" eaLnBrk="0" fontAlgn="base" hangingPunct="0">
        <a:spcBef>
          <a:spcPct val="0"/>
        </a:spcBef>
        <a:spcAft>
          <a:spcPct val="0"/>
        </a:spcAft>
        <a:defRPr sz="3600">
          <a:solidFill>
            <a:srgbClr val="CF0A2C"/>
          </a:solidFill>
          <a:latin typeface="Myriad Pro" panose="020B0503030403020204" pitchFamily="34" charset="0"/>
        </a:defRPr>
      </a:lvl5pPr>
      <a:lvl6pPr marL="457200" algn="r" rtl="0" fontAlgn="base">
        <a:spcBef>
          <a:spcPct val="0"/>
        </a:spcBef>
        <a:spcAft>
          <a:spcPct val="0"/>
        </a:spcAft>
        <a:defRPr sz="3600">
          <a:solidFill>
            <a:srgbClr val="CF0A2C"/>
          </a:solidFill>
          <a:latin typeface="Myriad Pro" panose="020B0503030403020204" pitchFamily="34" charset="0"/>
        </a:defRPr>
      </a:lvl6pPr>
      <a:lvl7pPr marL="914400" algn="r" rtl="0" fontAlgn="base">
        <a:spcBef>
          <a:spcPct val="0"/>
        </a:spcBef>
        <a:spcAft>
          <a:spcPct val="0"/>
        </a:spcAft>
        <a:defRPr sz="3600">
          <a:solidFill>
            <a:srgbClr val="CF0A2C"/>
          </a:solidFill>
          <a:latin typeface="Myriad Pro" panose="020B0503030403020204" pitchFamily="34" charset="0"/>
        </a:defRPr>
      </a:lvl7pPr>
      <a:lvl8pPr marL="1371600" algn="r" rtl="0" fontAlgn="base">
        <a:spcBef>
          <a:spcPct val="0"/>
        </a:spcBef>
        <a:spcAft>
          <a:spcPct val="0"/>
        </a:spcAft>
        <a:defRPr sz="3600">
          <a:solidFill>
            <a:srgbClr val="CF0A2C"/>
          </a:solidFill>
          <a:latin typeface="Myriad Pro" panose="020B0503030403020204" pitchFamily="34" charset="0"/>
        </a:defRPr>
      </a:lvl8pPr>
      <a:lvl9pPr marL="1828800" algn="r" rtl="0" fontAlgn="base">
        <a:spcBef>
          <a:spcPct val="0"/>
        </a:spcBef>
        <a:spcAft>
          <a:spcPct val="0"/>
        </a:spcAft>
        <a:defRPr sz="3600">
          <a:solidFill>
            <a:srgbClr val="CF0A2C"/>
          </a:solidFill>
          <a:latin typeface="Myriad Pro" panose="020B0503030403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691680" y="274638"/>
            <a:ext cx="6995120" cy="1143000"/>
          </a:xfrm>
        </p:spPr>
        <p:txBody>
          <a:bodyPr wrap="square" anchor="ctr">
            <a:normAutofit/>
          </a:bodyPr>
          <a:lstStyle/>
          <a:p>
            <a:pPr algn="l" eaLnBrk="1" hangingPunct="1">
              <a:lnSpc>
                <a:spcPct val="90000"/>
              </a:lnSpc>
            </a:pPr>
            <a:r>
              <a:rPr lang="en-US" altLang="en-US" sz="1700" b="1" dirty="0"/>
              <a:t>What do you see?</a:t>
            </a:r>
          </a:p>
          <a:p>
            <a:pPr algn="l" eaLnBrk="1" hangingPunct="1">
              <a:lnSpc>
                <a:spcPct val="90000"/>
              </a:lnSpc>
            </a:pPr>
            <a:r>
              <a:rPr lang="en-US" altLang="en-US" sz="1700" dirty="0"/>
              <a:t>Look at each of these pictures. </a:t>
            </a:r>
          </a:p>
          <a:p>
            <a:pPr algn="l" eaLnBrk="1" hangingPunct="1">
              <a:lnSpc>
                <a:spcPct val="90000"/>
              </a:lnSpc>
            </a:pPr>
            <a:r>
              <a:rPr lang="en-US" altLang="en-US" sz="1700" dirty="0"/>
              <a:t>Use the questions to help you reflect on the Christian value of Hope. </a:t>
            </a:r>
          </a:p>
          <a:p>
            <a:pPr algn="l" eaLnBrk="1" hangingPunct="1">
              <a:lnSpc>
                <a:spcPct val="90000"/>
              </a:lnSpc>
            </a:pPr>
            <a:r>
              <a:rPr lang="en-US" altLang="en-US" sz="1700" dirty="0"/>
              <a:t>You may like to do one picture each day in worship this week.</a:t>
            </a:r>
          </a:p>
        </p:txBody>
      </p:sp>
      <p:pic>
        <p:nvPicPr>
          <p:cNvPr id="2" name="Picture 1">
            <a:extLst>
              <a:ext uri="{FF2B5EF4-FFF2-40B4-BE49-F238E27FC236}">
                <a16:creationId xmlns:a16="http://schemas.microsoft.com/office/drawing/2014/main" id="{9D6E8760-8948-4BF6-958D-801B2E57CA96}"/>
              </a:ext>
            </a:extLst>
          </p:cNvPr>
          <p:cNvPicPr>
            <a:picLocks noChangeAspect="1"/>
          </p:cNvPicPr>
          <p:nvPr/>
        </p:nvPicPr>
        <p:blipFill>
          <a:blip r:embed="rId2"/>
          <a:stretch>
            <a:fillRect/>
          </a:stretch>
        </p:blipFill>
        <p:spPr>
          <a:xfrm>
            <a:off x="1733883" y="1556792"/>
            <a:ext cx="6524625" cy="4000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26F1-9AEB-4078-A82F-21BFDA78A54C}"/>
              </a:ext>
            </a:extLst>
          </p:cNvPr>
          <p:cNvSpPr>
            <a:spLocks noGrp="1"/>
          </p:cNvSpPr>
          <p:nvPr>
            <p:ph type="title"/>
          </p:nvPr>
        </p:nvSpPr>
        <p:spPr>
          <a:xfrm>
            <a:off x="1547664" y="-99392"/>
            <a:ext cx="6995120" cy="1143000"/>
          </a:xfrm>
        </p:spPr>
        <p:txBody>
          <a:bodyPr/>
          <a:lstStyle/>
          <a:p>
            <a:pPr algn="ctr"/>
            <a:r>
              <a:rPr lang="en-GB" b="1" dirty="0"/>
              <a:t>Challenge 4</a:t>
            </a:r>
            <a:endParaRPr lang="en-GB" dirty="0"/>
          </a:p>
        </p:txBody>
      </p:sp>
      <p:sp>
        <p:nvSpPr>
          <p:cNvPr id="3" name="Content Placeholder 2">
            <a:extLst>
              <a:ext uri="{FF2B5EF4-FFF2-40B4-BE49-F238E27FC236}">
                <a16:creationId xmlns:a16="http://schemas.microsoft.com/office/drawing/2014/main" id="{1EB2F8D2-7491-4FE2-8297-A90C3F2F2CBB}"/>
              </a:ext>
            </a:extLst>
          </p:cNvPr>
          <p:cNvSpPr>
            <a:spLocks noGrp="1"/>
          </p:cNvSpPr>
          <p:nvPr>
            <p:ph idx="1"/>
          </p:nvPr>
        </p:nvSpPr>
        <p:spPr>
          <a:xfrm>
            <a:off x="1619672" y="908720"/>
            <a:ext cx="7115930" cy="5328592"/>
          </a:xfrm>
        </p:spPr>
        <p:txBody>
          <a:bodyPr/>
          <a:lstStyle/>
          <a:p>
            <a:pPr marL="0" indent="0">
              <a:buNone/>
            </a:pPr>
            <a:endParaRPr lang="en-GB" sz="1600" dirty="0"/>
          </a:p>
          <a:p>
            <a:pPr marL="0" indent="0">
              <a:buNone/>
            </a:pPr>
            <a:endParaRPr lang="en-GB" sz="1600" b="1" dirty="0"/>
          </a:p>
        </p:txBody>
      </p:sp>
      <p:sp>
        <p:nvSpPr>
          <p:cNvPr id="5" name="TextBox 4">
            <a:extLst>
              <a:ext uri="{FF2B5EF4-FFF2-40B4-BE49-F238E27FC236}">
                <a16:creationId xmlns:a16="http://schemas.microsoft.com/office/drawing/2014/main" id="{485AF578-0BD3-491B-AF01-8BED39081D9F}"/>
              </a:ext>
            </a:extLst>
          </p:cNvPr>
          <p:cNvSpPr txBox="1"/>
          <p:nvPr/>
        </p:nvSpPr>
        <p:spPr>
          <a:xfrm flipH="1">
            <a:off x="1354846" y="836712"/>
            <a:ext cx="7380756" cy="5142049"/>
          </a:xfrm>
          <a:prstGeom prst="rect">
            <a:avLst/>
          </a:prstGeom>
          <a:noFill/>
        </p:spPr>
        <p:txBody>
          <a:bodyPr wrap="square">
            <a:spAutoFit/>
          </a:bodyPr>
          <a:lstStyle/>
          <a:p>
            <a:r>
              <a:rPr lang="en-GB" sz="1600" b="1" dirty="0">
                <a:latin typeface="+mn-lt"/>
              </a:rPr>
              <a:t>Question time!</a:t>
            </a:r>
          </a:p>
          <a:p>
            <a:r>
              <a:rPr lang="en-GB" sz="1600" dirty="0">
                <a:latin typeface="+mn-lt"/>
              </a:rPr>
              <a:t>This picture is called ‘The Tree of Life’.</a:t>
            </a:r>
          </a:p>
          <a:p>
            <a:r>
              <a:rPr lang="en-GB" sz="1600" dirty="0">
                <a:latin typeface="+mn-lt"/>
              </a:rPr>
              <a:t>Is the tree small or is the person large?</a:t>
            </a:r>
          </a:p>
          <a:p>
            <a:r>
              <a:rPr lang="en-GB" sz="1600" dirty="0">
                <a:latin typeface="+mn-lt"/>
              </a:rPr>
              <a:t>Who might the person holding the tree be?</a:t>
            </a:r>
          </a:p>
          <a:p>
            <a:r>
              <a:rPr lang="en-GB" sz="1600" dirty="0">
                <a:latin typeface="+mn-lt"/>
              </a:rPr>
              <a:t>What do you think the water represents?</a:t>
            </a:r>
          </a:p>
          <a:p>
            <a:pPr marL="0" marR="0">
              <a:lnSpc>
                <a:spcPct val="150000"/>
              </a:lnSpc>
              <a:spcBef>
                <a:spcPts val="0"/>
              </a:spcBef>
              <a:spcAft>
                <a:spcPts val="0"/>
              </a:spcAft>
            </a:pPr>
            <a:endParaRPr lang="en-GB" sz="1600" dirty="0">
              <a:latin typeface="+mn-lt"/>
            </a:endParaRPr>
          </a:p>
          <a:p>
            <a:pPr marL="0" marR="0">
              <a:spcBef>
                <a:spcPts val="0"/>
              </a:spcBef>
              <a:spcAft>
                <a:spcPts val="0"/>
              </a:spcAft>
            </a:pPr>
            <a:r>
              <a:rPr lang="en-GB" sz="1600" dirty="0">
                <a:latin typeface="+mn-lt"/>
              </a:rPr>
              <a:t>Let’s think of three trees in the Bible:</a:t>
            </a:r>
          </a:p>
          <a:p>
            <a:pPr marL="0" marR="0">
              <a:spcBef>
                <a:spcPts val="0"/>
              </a:spcBef>
              <a:spcAft>
                <a:spcPts val="0"/>
              </a:spcAft>
            </a:pPr>
            <a:r>
              <a:rPr lang="en-GB" sz="1600" i="0" dirty="0">
                <a:effectLst/>
                <a:latin typeface="+mn-lt"/>
              </a:rPr>
              <a:t>The </a:t>
            </a:r>
            <a:r>
              <a:rPr lang="en-GB" sz="1600" b="1" i="0" dirty="0">
                <a:effectLst/>
                <a:latin typeface="+mn-lt"/>
              </a:rPr>
              <a:t>Tree of Knowledge</a:t>
            </a:r>
            <a:r>
              <a:rPr lang="en-GB" sz="1600" i="0" dirty="0">
                <a:effectLst/>
                <a:latin typeface="+mn-lt"/>
              </a:rPr>
              <a:t>, whose fruit Adam and Eve ate in the Garden of Eden. </a:t>
            </a:r>
          </a:p>
          <a:p>
            <a:pPr marL="0" marR="0">
              <a:spcBef>
                <a:spcPts val="0"/>
              </a:spcBef>
              <a:spcAft>
                <a:spcPts val="0"/>
              </a:spcAft>
            </a:pPr>
            <a:r>
              <a:rPr lang="en-GB" sz="1600" dirty="0">
                <a:latin typeface="+mn-lt"/>
              </a:rPr>
              <a:t>T</a:t>
            </a:r>
            <a:r>
              <a:rPr lang="en-GB" sz="1600" i="0" dirty="0">
                <a:effectLst/>
                <a:latin typeface="+mn-lt"/>
              </a:rPr>
              <a:t>he </a:t>
            </a:r>
            <a:r>
              <a:rPr lang="en-GB" sz="1600" b="1" i="0" dirty="0">
                <a:effectLst/>
                <a:latin typeface="+mn-lt"/>
              </a:rPr>
              <a:t>tree of the cross</a:t>
            </a:r>
            <a:r>
              <a:rPr lang="en-GB" sz="1600" i="0" dirty="0">
                <a:effectLst/>
                <a:latin typeface="+mn-lt"/>
              </a:rPr>
              <a:t>, which is the tree that </a:t>
            </a:r>
            <a:r>
              <a:rPr lang="en-GB" sz="1600" dirty="0">
                <a:latin typeface="+mn-lt"/>
              </a:rPr>
              <a:t>we think about on </a:t>
            </a:r>
            <a:r>
              <a:rPr lang="en-GB" sz="1600" i="0" dirty="0">
                <a:effectLst/>
                <a:latin typeface="+mn-lt"/>
              </a:rPr>
              <a:t>Good Friday—the tree on which Jesus died. </a:t>
            </a:r>
          </a:p>
          <a:p>
            <a:pPr marL="0" marR="0">
              <a:spcBef>
                <a:spcPts val="0"/>
              </a:spcBef>
              <a:spcAft>
                <a:spcPts val="0"/>
              </a:spcAft>
            </a:pPr>
            <a:r>
              <a:rPr lang="en-GB" sz="1600" i="0" dirty="0">
                <a:effectLst/>
                <a:latin typeface="+mn-lt"/>
              </a:rPr>
              <a:t>In the book of Revelation it says, “Then the angel showed me the river of the water of life, bright as crystal, flowing from the throne of God. On either side of the river is the </a:t>
            </a:r>
            <a:r>
              <a:rPr lang="en-GB" sz="1600" b="1" dirty="0">
                <a:latin typeface="+mn-lt"/>
              </a:rPr>
              <a:t>T</a:t>
            </a:r>
            <a:r>
              <a:rPr lang="en-GB" sz="1600" b="1" i="0" dirty="0">
                <a:effectLst/>
                <a:latin typeface="+mn-lt"/>
              </a:rPr>
              <a:t>ree of Life </a:t>
            </a:r>
            <a:r>
              <a:rPr lang="en-GB" sz="1600" i="0" dirty="0">
                <a:effectLst/>
                <a:latin typeface="+mn-lt"/>
              </a:rPr>
              <a:t>with its twelve kinds of fruit, producing its fruit each month; and the leaves of the tree are for the healing of the nations.”</a:t>
            </a:r>
          </a:p>
          <a:p>
            <a:pPr marL="0" marR="0">
              <a:spcBef>
                <a:spcPts val="0"/>
              </a:spcBef>
              <a:spcAft>
                <a:spcPts val="0"/>
              </a:spcAft>
            </a:pPr>
            <a:r>
              <a:rPr lang="en-GB" sz="1600" dirty="0">
                <a:latin typeface="+mn-lt"/>
              </a:rPr>
              <a:t>Some people think that T</a:t>
            </a:r>
            <a:r>
              <a:rPr lang="en-GB" sz="1600" i="0" dirty="0">
                <a:effectLst/>
                <a:latin typeface="+mn-lt"/>
              </a:rPr>
              <a:t>he </a:t>
            </a:r>
            <a:r>
              <a:rPr lang="en-GB" sz="1600" dirty="0">
                <a:latin typeface="+mn-lt"/>
              </a:rPr>
              <a:t>T</a:t>
            </a:r>
            <a:r>
              <a:rPr lang="en-GB" sz="1600" i="0" dirty="0">
                <a:effectLst/>
                <a:latin typeface="+mn-lt"/>
              </a:rPr>
              <a:t>ree of </a:t>
            </a:r>
            <a:r>
              <a:rPr lang="en-GB" sz="1600" dirty="0">
                <a:latin typeface="+mn-lt"/>
              </a:rPr>
              <a:t>L</a:t>
            </a:r>
            <a:r>
              <a:rPr lang="en-GB" sz="1600" i="0" dirty="0">
                <a:effectLst/>
                <a:latin typeface="+mn-lt"/>
              </a:rPr>
              <a:t>ife is a symbol of the end of the Easter story.</a:t>
            </a:r>
          </a:p>
          <a:p>
            <a:pPr marL="0" marR="0">
              <a:spcBef>
                <a:spcPts val="0"/>
              </a:spcBef>
              <a:spcAft>
                <a:spcPts val="0"/>
              </a:spcAft>
            </a:pPr>
            <a:endParaRPr lang="en-GB" sz="1600" dirty="0">
              <a:latin typeface="+mn-lt"/>
            </a:endParaRPr>
          </a:p>
          <a:p>
            <a:pPr marL="0" marR="0">
              <a:spcBef>
                <a:spcPts val="0"/>
              </a:spcBef>
              <a:spcAft>
                <a:spcPts val="0"/>
              </a:spcAft>
            </a:pPr>
            <a:r>
              <a:rPr lang="en-GB" sz="1600" b="1" dirty="0">
                <a:latin typeface="+mn-lt"/>
              </a:rPr>
              <a:t>Challenge question!</a:t>
            </a:r>
          </a:p>
          <a:p>
            <a:pPr>
              <a:spcBef>
                <a:spcPts val="0"/>
              </a:spcBef>
              <a:spcAft>
                <a:spcPts val="0"/>
              </a:spcAft>
            </a:pPr>
            <a:r>
              <a:rPr lang="en-GB" sz="1600" dirty="0">
                <a:latin typeface="+mn-lt"/>
              </a:rPr>
              <a:t>What do you think the ‘healing of the nations means’?</a:t>
            </a:r>
          </a:p>
          <a:p>
            <a:pPr>
              <a:spcBef>
                <a:spcPts val="0"/>
              </a:spcBef>
              <a:spcAft>
                <a:spcPts val="0"/>
              </a:spcAft>
            </a:pPr>
            <a:endParaRPr lang="en-GB" sz="1600" dirty="0">
              <a:latin typeface="+mn-lt"/>
            </a:endParaRPr>
          </a:p>
          <a:p>
            <a:pPr marL="0" marR="0">
              <a:lnSpc>
                <a:spcPct val="150000"/>
              </a:lnSpc>
              <a:spcBef>
                <a:spcPts val="0"/>
              </a:spcBef>
              <a:spcAft>
                <a:spcPts val="0"/>
              </a:spcAft>
            </a:pPr>
            <a:endParaRPr lang="en-GB" sz="1200" i="0" dirty="0">
              <a:solidFill>
                <a:srgbClr val="000000"/>
              </a:solidFill>
              <a:effectLst/>
              <a:latin typeface="+mn-lt"/>
            </a:endParaRPr>
          </a:p>
        </p:txBody>
      </p:sp>
    </p:spTree>
    <p:extLst>
      <p:ext uri="{BB962C8B-B14F-4D97-AF65-F5344CB8AC3E}">
        <p14:creationId xmlns:p14="http://schemas.microsoft.com/office/powerpoint/2010/main" val="174450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E4AD63-182B-40A2-B003-62CE8723B0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5314"/>
          <a:stretch/>
        </p:blipFill>
        <p:spPr>
          <a:xfrm>
            <a:off x="1403648" y="620688"/>
            <a:ext cx="7603203" cy="4805520"/>
          </a:xfrm>
          <a:noFill/>
        </p:spPr>
      </p:pic>
    </p:spTree>
    <p:extLst>
      <p:ext uri="{BB962C8B-B14F-4D97-AF65-F5344CB8AC3E}">
        <p14:creationId xmlns:p14="http://schemas.microsoft.com/office/powerpoint/2010/main" val="60432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5D7-CB0C-414E-99E6-A2F0776CB6ED}"/>
              </a:ext>
            </a:extLst>
          </p:cNvPr>
          <p:cNvSpPr>
            <a:spLocks noGrp="1"/>
          </p:cNvSpPr>
          <p:nvPr>
            <p:ph type="title"/>
          </p:nvPr>
        </p:nvSpPr>
        <p:spPr>
          <a:xfrm>
            <a:off x="1547664" y="0"/>
            <a:ext cx="6995120" cy="1143000"/>
          </a:xfrm>
        </p:spPr>
        <p:txBody>
          <a:bodyPr/>
          <a:lstStyle/>
          <a:p>
            <a:pPr algn="ctr"/>
            <a:r>
              <a:rPr lang="en-GB" b="1" dirty="0"/>
              <a:t>Challenge 5</a:t>
            </a:r>
          </a:p>
        </p:txBody>
      </p:sp>
      <p:sp>
        <p:nvSpPr>
          <p:cNvPr id="3" name="Content Placeholder 2">
            <a:extLst>
              <a:ext uri="{FF2B5EF4-FFF2-40B4-BE49-F238E27FC236}">
                <a16:creationId xmlns:a16="http://schemas.microsoft.com/office/drawing/2014/main" id="{E2EF5BDD-BF55-4A74-AF82-0067AB9408B2}"/>
              </a:ext>
            </a:extLst>
          </p:cNvPr>
          <p:cNvSpPr>
            <a:spLocks noGrp="1"/>
          </p:cNvSpPr>
          <p:nvPr>
            <p:ph idx="1"/>
          </p:nvPr>
        </p:nvSpPr>
        <p:spPr>
          <a:xfrm>
            <a:off x="1403648" y="908720"/>
            <a:ext cx="7740352" cy="4421188"/>
          </a:xfrm>
        </p:spPr>
        <p:txBody>
          <a:bodyPr/>
          <a:lstStyle/>
          <a:p>
            <a:pPr marL="0" indent="0">
              <a:buNone/>
            </a:pPr>
            <a:endParaRPr lang="en-GB" sz="1600" dirty="0"/>
          </a:p>
          <a:p>
            <a:pPr marL="0" indent="0">
              <a:buNone/>
            </a:pPr>
            <a:endParaRPr lang="en-GB" sz="1600" b="1" dirty="0"/>
          </a:p>
        </p:txBody>
      </p:sp>
      <p:sp>
        <p:nvSpPr>
          <p:cNvPr id="5" name="TextBox 4">
            <a:extLst>
              <a:ext uri="{FF2B5EF4-FFF2-40B4-BE49-F238E27FC236}">
                <a16:creationId xmlns:a16="http://schemas.microsoft.com/office/drawing/2014/main" id="{0F9B9FE8-0E1E-476D-AA6A-3E025361C3BE}"/>
              </a:ext>
            </a:extLst>
          </p:cNvPr>
          <p:cNvSpPr txBox="1"/>
          <p:nvPr/>
        </p:nvSpPr>
        <p:spPr>
          <a:xfrm>
            <a:off x="1835696" y="1087989"/>
            <a:ext cx="6408712" cy="5355312"/>
          </a:xfrm>
          <a:prstGeom prst="rect">
            <a:avLst/>
          </a:prstGeom>
          <a:noFill/>
        </p:spPr>
        <p:txBody>
          <a:bodyPr wrap="square">
            <a:spAutoFit/>
          </a:bodyPr>
          <a:lstStyle/>
          <a:p>
            <a:r>
              <a:rPr lang="en-GB" b="1" dirty="0">
                <a:latin typeface="Calibri" panose="020F0502020204030204" pitchFamily="34" charset="0"/>
                <a:cs typeface="Calibri" panose="020F0502020204030204" pitchFamily="34" charset="0"/>
              </a:rPr>
              <a:t>Question time!</a:t>
            </a:r>
          </a:p>
          <a:p>
            <a:r>
              <a:rPr lang="en-GB" dirty="0">
                <a:latin typeface="Calibri" panose="020F0502020204030204" pitchFamily="34" charset="0"/>
                <a:cs typeface="Calibri" panose="020F0502020204030204" pitchFamily="34" charset="0"/>
              </a:rPr>
              <a:t>Who is controlling the scissors in the picture?</a:t>
            </a:r>
          </a:p>
          <a:p>
            <a:r>
              <a:rPr lang="en-GB" dirty="0">
                <a:latin typeface="Calibri" panose="020F0502020204030204" pitchFamily="34" charset="0"/>
                <a:cs typeface="Calibri" panose="020F0502020204030204" pitchFamily="34" charset="0"/>
              </a:rPr>
              <a:t>Why do you think the World is being re-shaped?</a:t>
            </a:r>
          </a:p>
          <a:p>
            <a:r>
              <a:rPr lang="en-GB" dirty="0">
                <a:latin typeface="Calibri" panose="020F0502020204030204" pitchFamily="34" charset="0"/>
                <a:cs typeface="Calibri" panose="020F0502020204030204" pitchFamily="34" charset="0"/>
              </a:rPr>
              <a:t>After the resurrection, God wanted a new world to begin, one in which people loved one another and sought peace.</a:t>
            </a:r>
          </a:p>
          <a:p>
            <a:r>
              <a:rPr lang="en-GB" dirty="0">
                <a:latin typeface="Calibri" panose="020F0502020204030204" pitchFamily="34" charset="0"/>
                <a:cs typeface="Calibri" panose="020F0502020204030204" pitchFamily="34" charset="0"/>
              </a:rPr>
              <a:t>If you could change the World right now what would you change?</a:t>
            </a:r>
          </a:p>
          <a:p>
            <a:r>
              <a:rPr lang="en-GB" dirty="0">
                <a:latin typeface="Calibri" panose="020F0502020204030204" pitchFamily="34" charset="0"/>
                <a:cs typeface="Calibri" panose="020F0502020204030204" pitchFamily="34" charset="0"/>
              </a:rPr>
              <a:t>What would you keep the same?</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Challenge question!</a:t>
            </a:r>
          </a:p>
          <a:p>
            <a:endParaRPr lang="en-GB" b="1" dirty="0">
              <a:latin typeface="Calibri" panose="020F0502020204030204" pitchFamily="34" charset="0"/>
              <a:cs typeface="Calibri" panose="020F0502020204030204" pitchFamily="34" charset="0"/>
            </a:endParaRPr>
          </a:p>
          <a:p>
            <a:r>
              <a:rPr lang="en-GB" i="1" dirty="0" err="1">
                <a:latin typeface="Calibri" panose="020F0502020204030204" pitchFamily="34" charset="0"/>
                <a:cs typeface="Calibri" panose="020F0502020204030204" pitchFamily="34" charset="0"/>
              </a:rPr>
              <a:t>Snip..Snip</a:t>
            </a:r>
            <a:r>
              <a:rPr lang="en-GB" i="1" dirty="0">
                <a:latin typeface="Calibri" panose="020F0502020204030204" pitchFamily="34" charset="0"/>
                <a:cs typeface="Calibri" panose="020F0502020204030204" pitchFamily="34" charset="0"/>
              </a:rPr>
              <a:t>…Snip…The scissors began to tear the countryside apart. Towns, fields, rivers and oceans. Forests, valleys, mountains and lakes. The world began to unravel piece by piece, strand by strand. </a:t>
            </a:r>
          </a:p>
          <a:p>
            <a:r>
              <a:rPr lang="en-GB" i="1" dirty="0">
                <a:latin typeface="Calibri" panose="020F0502020204030204" pitchFamily="34" charset="0"/>
                <a:cs typeface="Calibri" panose="020F0502020204030204" pitchFamily="34" charset="0"/>
              </a:rPr>
              <a:t>This was to be a new beginning. </a:t>
            </a:r>
          </a:p>
          <a:p>
            <a:endParaRPr lang="en-GB" i="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Remembering all the messages of the Easter story </a:t>
            </a:r>
            <a:r>
              <a:rPr lang="en-GB">
                <a:latin typeface="Calibri" panose="020F0502020204030204" pitchFamily="34" charset="0"/>
                <a:cs typeface="Calibri" panose="020F0502020204030204" pitchFamily="34" charset="0"/>
              </a:rPr>
              <a:t>this week - What </a:t>
            </a:r>
            <a:r>
              <a:rPr lang="en-GB" dirty="0">
                <a:latin typeface="Calibri" panose="020F0502020204030204" pitchFamily="34" charset="0"/>
                <a:cs typeface="Calibri" panose="020F0502020204030204" pitchFamily="34" charset="0"/>
              </a:rPr>
              <a:t>could God’s new world look like?</a:t>
            </a:r>
          </a:p>
          <a:p>
            <a:endParaRPr lang="en-GB" dirty="0"/>
          </a:p>
        </p:txBody>
      </p:sp>
    </p:spTree>
    <p:extLst>
      <p:ext uri="{BB962C8B-B14F-4D97-AF65-F5344CB8AC3E}">
        <p14:creationId xmlns:p14="http://schemas.microsoft.com/office/powerpoint/2010/main" val="343333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BBD23-3075-451F-A1CD-7BFC8A0C211A}"/>
              </a:ext>
            </a:extLst>
          </p:cNvPr>
          <p:cNvSpPr>
            <a:spLocks noGrp="1"/>
          </p:cNvSpPr>
          <p:nvPr>
            <p:ph sz="half" idx="1"/>
          </p:nvPr>
        </p:nvSpPr>
        <p:spPr>
          <a:xfrm>
            <a:off x="1331640" y="1218405"/>
            <a:ext cx="3780234" cy="4536604"/>
          </a:xfrm>
        </p:spPr>
        <p:txBody>
          <a:bodyPr wrap="square" anchor="t">
            <a:normAutofit/>
          </a:bodyPr>
          <a:lstStyle/>
          <a:p>
            <a:pPr>
              <a:lnSpc>
                <a:spcPct val="90000"/>
              </a:lnSpc>
            </a:pPr>
            <a:r>
              <a:rPr lang="en-GB" sz="2200" dirty="0"/>
              <a:t>Look very carefully at each picture – the first one is on the next slide.</a:t>
            </a:r>
          </a:p>
          <a:p>
            <a:pPr>
              <a:lnSpc>
                <a:spcPct val="90000"/>
              </a:lnSpc>
            </a:pPr>
            <a:r>
              <a:rPr lang="en-GB" sz="2200" dirty="0"/>
              <a:t>Click again and you will see a list of questions on the following slide.</a:t>
            </a:r>
          </a:p>
          <a:p>
            <a:pPr>
              <a:lnSpc>
                <a:spcPct val="90000"/>
              </a:lnSpc>
            </a:pPr>
            <a:r>
              <a:rPr lang="en-GB" sz="2200" dirty="0"/>
              <a:t>There is no need to write your answers down, you can just think or talk about them </a:t>
            </a:r>
          </a:p>
          <a:p>
            <a:pPr>
              <a:lnSpc>
                <a:spcPct val="90000"/>
              </a:lnSpc>
            </a:pPr>
            <a:r>
              <a:rPr lang="en-GB" sz="2200" dirty="0"/>
              <a:t>These challenges can be used lots of times. There is not just one answer</a:t>
            </a:r>
          </a:p>
          <a:p>
            <a:pPr marL="0" indent="0">
              <a:lnSpc>
                <a:spcPct val="90000"/>
              </a:lnSpc>
              <a:buNone/>
            </a:pPr>
            <a:endParaRPr lang="en-GB" sz="2200" dirty="0"/>
          </a:p>
        </p:txBody>
      </p:sp>
      <p:pic>
        <p:nvPicPr>
          <p:cNvPr id="2" name="Picture 1">
            <a:extLst>
              <a:ext uri="{FF2B5EF4-FFF2-40B4-BE49-F238E27FC236}">
                <a16:creationId xmlns:a16="http://schemas.microsoft.com/office/drawing/2014/main" id="{FFF61300-2768-4E30-8D4B-8FE733DB9EC7}"/>
              </a:ext>
            </a:extLst>
          </p:cNvPr>
          <p:cNvPicPr>
            <a:picLocks noChangeAspect="1"/>
          </p:cNvPicPr>
          <p:nvPr/>
        </p:nvPicPr>
        <p:blipFill rotWithShape="1">
          <a:blip r:embed="rId2"/>
          <a:srcRect l="40541" r="5066"/>
          <a:stretch/>
        </p:blipFill>
        <p:spPr>
          <a:xfrm>
            <a:off x="5724128" y="1484784"/>
            <a:ext cx="2719404" cy="3331269"/>
          </a:xfrm>
          <a:prstGeom prst="rect">
            <a:avLst/>
          </a:prstGeom>
        </p:spPr>
      </p:pic>
    </p:spTree>
    <p:extLst>
      <p:ext uri="{BB962C8B-B14F-4D97-AF65-F5344CB8AC3E}">
        <p14:creationId xmlns:p14="http://schemas.microsoft.com/office/powerpoint/2010/main" val="4210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4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FD41-8A81-4A5F-AA18-495AE7FBC4BF}"/>
              </a:ext>
            </a:extLst>
          </p:cNvPr>
          <p:cNvSpPr>
            <a:spLocks noGrp="1"/>
          </p:cNvSpPr>
          <p:nvPr>
            <p:ph type="title"/>
          </p:nvPr>
        </p:nvSpPr>
        <p:spPr>
          <a:xfrm>
            <a:off x="1403648" y="44624"/>
            <a:ext cx="6995120" cy="864096"/>
          </a:xfrm>
        </p:spPr>
        <p:txBody>
          <a:bodyPr/>
          <a:lstStyle/>
          <a:p>
            <a:pPr algn="ctr"/>
            <a:r>
              <a:rPr lang="en-GB" sz="3200" b="1" u="sng" dirty="0"/>
              <a:t>Challenge 1</a:t>
            </a:r>
          </a:p>
        </p:txBody>
      </p:sp>
      <p:sp>
        <p:nvSpPr>
          <p:cNvPr id="3" name="Content Placeholder 2">
            <a:extLst>
              <a:ext uri="{FF2B5EF4-FFF2-40B4-BE49-F238E27FC236}">
                <a16:creationId xmlns:a16="http://schemas.microsoft.com/office/drawing/2014/main" id="{4ECB9953-F4DE-4E88-8FF8-F72868688CDC}"/>
              </a:ext>
            </a:extLst>
          </p:cNvPr>
          <p:cNvSpPr>
            <a:spLocks noGrp="1"/>
          </p:cNvSpPr>
          <p:nvPr>
            <p:ph idx="1"/>
          </p:nvPr>
        </p:nvSpPr>
        <p:spPr>
          <a:xfrm>
            <a:off x="1403648" y="836712"/>
            <a:ext cx="7560840" cy="4968552"/>
          </a:xfrm>
        </p:spPr>
        <p:txBody>
          <a:bodyPr/>
          <a:lstStyle/>
          <a:p>
            <a:pPr marL="0" indent="0">
              <a:spcAft>
                <a:spcPts val="8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In John’s Gospel  Chapter 10 Verse 10 Jesus says:</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have come that they may have life, and have it abundantly.</a:t>
            </a:r>
          </a:p>
          <a:p>
            <a:pPr marL="0" indent="0">
              <a:spcAft>
                <a:spcPts val="800"/>
              </a:spcAft>
              <a:buNone/>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Why do you think this picture was chosen to demonstrate these words?</a:t>
            </a:r>
          </a:p>
          <a:p>
            <a:pPr marL="0" indent="0">
              <a:spcAft>
                <a:spcPts val="800"/>
              </a:spcAft>
              <a:buNone/>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 you think ‘living life to the full’ means?</a:t>
            </a:r>
          </a:p>
          <a:p>
            <a:pPr marL="0" indent="0">
              <a:spcAft>
                <a:spcPts val="800"/>
              </a:spcAft>
              <a:buNone/>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Why is it important to live like this?</a:t>
            </a:r>
          </a:p>
          <a:p>
            <a:pPr marL="0" indent="0">
              <a:spcAft>
                <a:spcPts val="800"/>
              </a:spcAft>
              <a:buNone/>
            </a:pP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Is Easter a good time for us to think about living life in the way Jesus wanted? Why?</a:t>
            </a:r>
          </a:p>
          <a:p>
            <a:pPr marL="0" indent="0">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b="0" dirty="0">
                <a:effectLst/>
                <a:latin typeface="Montserrat"/>
              </a:rPr>
              <a:t>Jesus has filled your life with </a:t>
            </a:r>
            <a:r>
              <a:rPr lang="en-GB" sz="1600" dirty="0">
                <a:latin typeface="Montserrat"/>
              </a:rPr>
              <a:t>lots of </a:t>
            </a:r>
            <a:r>
              <a:rPr lang="en-GB" sz="1600" b="0" dirty="0">
                <a:effectLst/>
                <a:latin typeface="Montserrat"/>
              </a:rPr>
              <a:t>people and experiences </a:t>
            </a:r>
            <a:r>
              <a:rPr lang="en-GB" sz="1600" dirty="0">
                <a:latin typeface="Montserrat"/>
              </a:rPr>
              <a:t>- </a:t>
            </a:r>
            <a:r>
              <a:rPr lang="en-GB" sz="1600" b="0" dirty="0">
                <a:effectLst/>
                <a:latin typeface="Montserrat"/>
              </a:rPr>
              <a:t>think about all you have in your life.</a:t>
            </a:r>
          </a:p>
          <a:p>
            <a:pPr marL="0" indent="0">
              <a:buNone/>
            </a:pPr>
            <a:r>
              <a:rPr lang="en-GB" sz="1600" dirty="0">
                <a:effectLst/>
              </a:rPr>
              <a:t>If you learned you had only 100 days left to live, how would you spend those days?</a:t>
            </a:r>
          </a:p>
          <a:p>
            <a:pPr marL="0" indent="0">
              <a:buNone/>
            </a:pPr>
            <a:r>
              <a:rPr lang="en-GB" sz="1600" dirty="0">
                <a:effectLst/>
              </a:rPr>
              <a:t>What person do you most admire--and why?</a:t>
            </a:r>
          </a:p>
          <a:p>
            <a:pPr marL="0" indent="0">
              <a:buNone/>
            </a:pPr>
            <a:r>
              <a:rPr lang="en-GB" sz="1600" dirty="0">
                <a:effectLst/>
              </a:rPr>
              <a:t>At what time in your life were you the happiest you can remember being?</a:t>
            </a:r>
          </a:p>
          <a:p>
            <a:pPr marL="0" indent="0">
              <a:buNone/>
            </a:pPr>
            <a:r>
              <a:rPr lang="en-GB" sz="1600" dirty="0">
                <a:effectLst/>
              </a:rPr>
              <a:t>What is your greatest talent?</a:t>
            </a:r>
          </a:p>
          <a:p>
            <a:pPr marL="0" indent="0">
              <a:buNone/>
            </a:pPr>
            <a:r>
              <a:rPr lang="en-GB" sz="1600" dirty="0">
                <a:effectLst/>
              </a:rPr>
              <a:t>What do you consider your greatest achievement to be?</a:t>
            </a:r>
          </a:p>
          <a:p>
            <a:pPr marL="0" indent="0">
              <a:buNone/>
            </a:pPr>
            <a:r>
              <a:rPr lang="en-GB" sz="1600" dirty="0">
                <a:effectLst/>
              </a:rPr>
              <a:t>What two people have had the most influence on you? </a:t>
            </a:r>
            <a:r>
              <a:rPr lang="en-GB" sz="1600" dirty="0"/>
              <a:t>Why?</a:t>
            </a:r>
            <a:endParaRPr lang="en-GB" sz="1600" dirty="0">
              <a:effectLst/>
            </a:endParaRPr>
          </a:p>
          <a:p>
            <a:pPr marL="0" indent="0">
              <a:buNone/>
            </a:pPr>
            <a:r>
              <a:rPr lang="en-GB" sz="1600" dirty="0">
                <a:effectLst/>
              </a:rPr>
              <a:t>What do you think is the best way to live life to the full?</a:t>
            </a:r>
          </a:p>
          <a:p>
            <a:endParaRPr lang="en-GB" sz="1200" dirty="0"/>
          </a:p>
        </p:txBody>
      </p:sp>
    </p:spTree>
    <p:extLst>
      <p:ext uri="{BB962C8B-B14F-4D97-AF65-F5344CB8AC3E}">
        <p14:creationId xmlns:p14="http://schemas.microsoft.com/office/powerpoint/2010/main" val="175173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blur&#10;&#10;Description automatically generated">
            <a:extLst>
              <a:ext uri="{FF2B5EF4-FFF2-40B4-BE49-F238E27FC236}">
                <a16:creationId xmlns:a16="http://schemas.microsoft.com/office/drawing/2014/main" id="{06CDBB7D-FA1E-4E86-A678-4D28A4D5F9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332656"/>
            <a:ext cx="7378119" cy="5040560"/>
          </a:xfrm>
        </p:spPr>
      </p:pic>
    </p:spTree>
    <p:extLst>
      <p:ext uri="{BB962C8B-B14F-4D97-AF65-F5344CB8AC3E}">
        <p14:creationId xmlns:p14="http://schemas.microsoft.com/office/powerpoint/2010/main" val="64307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02D62-5CE9-4B72-873E-939A7DC9394B}"/>
              </a:ext>
            </a:extLst>
          </p:cNvPr>
          <p:cNvSpPr>
            <a:spLocks noGrp="1"/>
          </p:cNvSpPr>
          <p:nvPr>
            <p:ph idx="1"/>
          </p:nvPr>
        </p:nvSpPr>
        <p:spPr>
          <a:xfrm>
            <a:off x="1331640" y="548680"/>
            <a:ext cx="7704856" cy="4824536"/>
          </a:xfrm>
        </p:spPr>
        <p:txBody>
          <a:bodyPr/>
          <a:lstStyle/>
          <a:p>
            <a:pPr marL="0" indent="0">
              <a:buNone/>
            </a:pPr>
            <a:endParaRPr lang="en-GB" sz="1600" b="1" dirty="0"/>
          </a:p>
          <a:p>
            <a:pPr marL="0" indent="0">
              <a:buNone/>
            </a:pPr>
            <a:endParaRPr lang="en-GB" sz="1600" b="1" dirty="0"/>
          </a:p>
          <a:p>
            <a:pPr marL="0" indent="0">
              <a:buNone/>
            </a:pPr>
            <a:endParaRPr lang="en-GB" sz="1600" b="1" dirty="0"/>
          </a:p>
          <a:p>
            <a:pPr marL="0" indent="0">
              <a:buNone/>
            </a:pPr>
            <a:endParaRPr lang="en-GB" sz="1600" dirty="0"/>
          </a:p>
          <a:p>
            <a:pPr marL="0" indent="0">
              <a:buNone/>
            </a:pPr>
            <a:endParaRPr lang="en-GB" sz="1600" dirty="0"/>
          </a:p>
          <a:p>
            <a:pPr marL="0" indent="0">
              <a:buNone/>
            </a:pPr>
            <a:endParaRPr lang="en-GB" sz="1600" dirty="0"/>
          </a:p>
        </p:txBody>
      </p:sp>
      <p:sp>
        <p:nvSpPr>
          <p:cNvPr id="4" name="Rectangle 3">
            <a:extLst>
              <a:ext uri="{FF2B5EF4-FFF2-40B4-BE49-F238E27FC236}">
                <a16:creationId xmlns:a16="http://schemas.microsoft.com/office/drawing/2014/main" id="{E82669AF-025E-48A3-AF5A-668D2FA19F2C}"/>
              </a:ext>
            </a:extLst>
          </p:cNvPr>
          <p:cNvSpPr/>
          <p:nvPr/>
        </p:nvSpPr>
        <p:spPr>
          <a:xfrm>
            <a:off x="3563888" y="107921"/>
            <a:ext cx="2483372" cy="584775"/>
          </a:xfrm>
          <a:prstGeom prst="rect">
            <a:avLst/>
          </a:prstGeom>
        </p:spPr>
        <p:txBody>
          <a:bodyPr wrap="none">
            <a:spAutoFit/>
          </a:bodyPr>
          <a:lstStyle/>
          <a:p>
            <a:r>
              <a:rPr lang="en-GB" sz="3200" b="1" u="sng" dirty="0"/>
              <a:t>Challenge 2</a:t>
            </a:r>
            <a:endParaRPr lang="en-GB" sz="3200" dirty="0"/>
          </a:p>
        </p:txBody>
      </p:sp>
      <p:sp>
        <p:nvSpPr>
          <p:cNvPr id="5" name="TextBox 4">
            <a:extLst>
              <a:ext uri="{FF2B5EF4-FFF2-40B4-BE49-F238E27FC236}">
                <a16:creationId xmlns:a16="http://schemas.microsoft.com/office/drawing/2014/main" id="{FBFB8221-1B6D-4714-9CEA-FEC7D3749D8C}"/>
              </a:ext>
            </a:extLst>
          </p:cNvPr>
          <p:cNvSpPr txBox="1"/>
          <p:nvPr/>
        </p:nvSpPr>
        <p:spPr>
          <a:xfrm>
            <a:off x="1547664" y="1173501"/>
            <a:ext cx="7272808" cy="3970318"/>
          </a:xfrm>
          <a:prstGeom prst="rect">
            <a:avLst/>
          </a:prstGeom>
          <a:noFill/>
        </p:spPr>
        <p:txBody>
          <a:bodyPr wrap="square">
            <a:spAutoFit/>
          </a:bodyPr>
          <a:lstStyle/>
          <a:p>
            <a:r>
              <a:rPr lang="en-GB" b="1" dirty="0">
                <a:latin typeface="Calibri" panose="020F0502020204030204" pitchFamily="34" charset="0"/>
                <a:cs typeface="Calibri" panose="020F0502020204030204" pitchFamily="34" charset="0"/>
              </a:rPr>
              <a:t>Question time!</a:t>
            </a:r>
          </a:p>
          <a:p>
            <a:r>
              <a:rPr lang="en-GB" dirty="0">
                <a:latin typeface="Calibri" panose="020F0502020204030204" pitchFamily="34" charset="0"/>
                <a:cs typeface="Calibri" panose="020F0502020204030204" pitchFamily="34" charset="0"/>
              </a:rPr>
              <a:t>Imagine that Jesus has just been crucified and that God is wearing the gloves in the picture. He is writing a letter to the World.</a:t>
            </a:r>
          </a:p>
          <a:p>
            <a:endParaRPr lang="en-GB" b="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Why is today the most important day of God’s life?</a:t>
            </a:r>
          </a:p>
          <a:p>
            <a:r>
              <a:rPr lang="en-GB" dirty="0">
                <a:latin typeface="Calibri" panose="020F0502020204030204" pitchFamily="34" charset="0"/>
                <a:cs typeface="Calibri" panose="020F0502020204030204" pitchFamily="34" charset="0"/>
              </a:rPr>
              <a:t>What do you think God was doing as Jesus was on the cross?</a:t>
            </a:r>
          </a:p>
          <a:p>
            <a:r>
              <a:rPr lang="en-GB" dirty="0">
                <a:latin typeface="Calibri" panose="020F0502020204030204" pitchFamily="34" charset="0"/>
                <a:cs typeface="Calibri" panose="020F0502020204030204" pitchFamily="34" charset="0"/>
              </a:rPr>
              <a:t>Why did he not save his Son?</a:t>
            </a:r>
          </a:p>
          <a:p>
            <a:r>
              <a:rPr lang="en-GB" dirty="0">
                <a:latin typeface="Calibri" panose="020F0502020204030204" pitchFamily="34" charset="0"/>
                <a:cs typeface="Calibri" panose="020F0502020204030204" pitchFamily="34" charset="0"/>
              </a:rPr>
              <a:t>How does he feel about Jesus now?</a:t>
            </a:r>
          </a:p>
          <a:p>
            <a:r>
              <a:rPr lang="en-GB" dirty="0">
                <a:latin typeface="Calibri" panose="020F0502020204030204" pitchFamily="34" charset="0"/>
                <a:cs typeface="Calibri" panose="020F0502020204030204" pitchFamily="34" charset="0"/>
              </a:rPr>
              <a:t>What do you think God is writing in the letter? What might he want to tell us?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Challenge question!</a:t>
            </a:r>
          </a:p>
          <a:p>
            <a:r>
              <a:rPr lang="en-GB" dirty="0">
                <a:latin typeface="Calibri" panose="020F0502020204030204" pitchFamily="34" charset="0"/>
                <a:cs typeface="Calibri" panose="020F0502020204030204" pitchFamily="34" charset="0"/>
              </a:rPr>
              <a:t>Is it possible to believe in something that we cannot actually see?</a:t>
            </a:r>
          </a:p>
        </p:txBody>
      </p:sp>
    </p:spTree>
    <p:extLst>
      <p:ext uri="{BB962C8B-B14F-4D97-AF65-F5344CB8AC3E}">
        <p14:creationId xmlns:p14="http://schemas.microsoft.com/office/powerpoint/2010/main" val="177162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E5E0FD-9D05-48D2-BCF2-50F957BE7A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60648"/>
            <a:ext cx="7533837" cy="5400600"/>
          </a:xfrm>
        </p:spPr>
      </p:pic>
    </p:spTree>
    <p:extLst>
      <p:ext uri="{BB962C8B-B14F-4D97-AF65-F5344CB8AC3E}">
        <p14:creationId xmlns:p14="http://schemas.microsoft.com/office/powerpoint/2010/main" val="283083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2FC5-1C5D-4835-9A86-9B203827A41F}"/>
              </a:ext>
            </a:extLst>
          </p:cNvPr>
          <p:cNvSpPr>
            <a:spLocks noGrp="1"/>
          </p:cNvSpPr>
          <p:nvPr>
            <p:ph type="title"/>
          </p:nvPr>
        </p:nvSpPr>
        <p:spPr>
          <a:xfrm>
            <a:off x="1475656" y="102998"/>
            <a:ext cx="6995120" cy="805722"/>
          </a:xfrm>
        </p:spPr>
        <p:txBody>
          <a:bodyPr/>
          <a:lstStyle/>
          <a:p>
            <a:pPr algn="ctr"/>
            <a:r>
              <a:rPr lang="en-GB" b="1" dirty="0"/>
              <a:t>Challenge 3</a:t>
            </a:r>
          </a:p>
        </p:txBody>
      </p:sp>
      <p:sp>
        <p:nvSpPr>
          <p:cNvPr id="3" name="Content Placeholder 2">
            <a:extLst>
              <a:ext uri="{FF2B5EF4-FFF2-40B4-BE49-F238E27FC236}">
                <a16:creationId xmlns:a16="http://schemas.microsoft.com/office/drawing/2014/main" id="{163CB33A-E2C2-4EDE-9B22-785FE9D44420}"/>
              </a:ext>
            </a:extLst>
          </p:cNvPr>
          <p:cNvSpPr>
            <a:spLocks noGrp="1"/>
          </p:cNvSpPr>
          <p:nvPr>
            <p:ph idx="1"/>
          </p:nvPr>
        </p:nvSpPr>
        <p:spPr>
          <a:xfrm>
            <a:off x="1331640" y="728700"/>
            <a:ext cx="7704856" cy="5400600"/>
          </a:xfrm>
        </p:spPr>
        <p:txBody>
          <a:bodyPr/>
          <a:lstStyle/>
          <a:p>
            <a:pPr marL="0" indent="0">
              <a:buNone/>
            </a:pPr>
            <a:endParaRPr lang="en-GB" sz="1600" b="1" dirty="0">
              <a:solidFill>
                <a:schemeClr val="tx2"/>
              </a:solidFill>
            </a:endParaRPr>
          </a:p>
          <a:p>
            <a:pPr marL="0" indent="0">
              <a:buNone/>
            </a:pPr>
            <a:endParaRPr lang="en-GB" sz="1600" b="1" dirty="0"/>
          </a:p>
        </p:txBody>
      </p:sp>
      <p:sp>
        <p:nvSpPr>
          <p:cNvPr id="5" name="TextBox 4">
            <a:extLst>
              <a:ext uri="{FF2B5EF4-FFF2-40B4-BE49-F238E27FC236}">
                <a16:creationId xmlns:a16="http://schemas.microsoft.com/office/drawing/2014/main" id="{802231AE-5ECD-4ABA-B76D-1D94E5904224}"/>
              </a:ext>
            </a:extLst>
          </p:cNvPr>
          <p:cNvSpPr txBox="1"/>
          <p:nvPr/>
        </p:nvSpPr>
        <p:spPr>
          <a:xfrm>
            <a:off x="1475656" y="1166842"/>
            <a:ext cx="7344816" cy="3693319"/>
          </a:xfrm>
          <a:prstGeom prst="rect">
            <a:avLst/>
          </a:prstGeom>
          <a:noFill/>
        </p:spPr>
        <p:txBody>
          <a:bodyPr wrap="square">
            <a:spAutoFit/>
          </a:bodyPr>
          <a:lstStyle/>
          <a:p>
            <a:r>
              <a:rPr lang="en-GB" b="1" dirty="0">
                <a:latin typeface="Calibri" panose="020F0502020204030204" pitchFamily="34" charset="0"/>
                <a:cs typeface="Calibri" panose="020F0502020204030204" pitchFamily="34" charset="0"/>
              </a:rPr>
              <a:t>Question time!</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picture is called ‘Like father, like son’.  Why do you think this picture has been chosen to start our discussion about the Easter story today?</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How are God and Jesus similar/the same/different to each other?</a:t>
            </a:r>
          </a:p>
          <a:p>
            <a:r>
              <a:rPr lang="en-GB" dirty="0" err="1">
                <a:latin typeface="Calibri" panose="020F0502020204030204" pitchFamily="34" charset="0"/>
                <a:cs typeface="Calibri" panose="020F0502020204030204" pitchFamily="34" charset="0"/>
              </a:rPr>
              <a:t>DidJesus</a:t>
            </a:r>
            <a:r>
              <a:rPr lang="en-GB" dirty="0">
                <a:latin typeface="Calibri" panose="020F0502020204030204" pitchFamily="34" charset="0"/>
                <a:cs typeface="Calibri" panose="020F0502020204030204" pitchFamily="34" charset="0"/>
              </a:rPr>
              <a:t> have the same effect over people throughout his life or did his effect on the World get greater as he got older?</a:t>
            </a:r>
          </a:p>
          <a:p>
            <a:r>
              <a:rPr lang="en-GB" dirty="0">
                <a:latin typeface="Calibri" panose="020F0502020204030204" pitchFamily="34" charset="0"/>
                <a:cs typeface="Calibri" panose="020F0502020204030204" pitchFamily="34" charset="0"/>
              </a:rPr>
              <a:t>Did Jesus have the greatest effect over the World when he died on the cross?</a:t>
            </a:r>
          </a:p>
          <a:p>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Challenge question!</a:t>
            </a:r>
          </a:p>
          <a:p>
            <a:r>
              <a:rPr lang="en-GB" dirty="0">
                <a:latin typeface="Calibri" panose="020F0502020204030204" pitchFamily="34" charset="0"/>
                <a:cs typeface="Calibri" panose="020F0502020204030204" pitchFamily="34" charset="0"/>
              </a:rPr>
              <a:t>Was God always in control over Jesus’ life and death?</a:t>
            </a:r>
          </a:p>
          <a:p>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72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at, laying, indoor, ape&#10;&#10;Description automatically generated">
            <a:extLst>
              <a:ext uri="{FF2B5EF4-FFF2-40B4-BE49-F238E27FC236}">
                <a16:creationId xmlns:a16="http://schemas.microsoft.com/office/drawing/2014/main" id="{4F12A2E2-5228-4457-9A11-79FA280812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332656"/>
            <a:ext cx="5184576" cy="5260626"/>
          </a:xfrm>
        </p:spPr>
      </p:pic>
    </p:spTree>
    <p:extLst>
      <p:ext uri="{BB962C8B-B14F-4D97-AF65-F5344CB8AC3E}">
        <p14:creationId xmlns:p14="http://schemas.microsoft.com/office/powerpoint/2010/main" val="17964951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py of PPT_template [Read-Only] [Compatibility Mode]" id="{B20C2875-9782-4E3B-A8EB-088CE04F0DB8}" vid="{FECFB706-8450-4824-BDED-583A9BEB2880}"/>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On-screen Show (4:3)</PresentationFormat>
  <Paragraphs>81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Montserrat</vt:lpstr>
      <vt:lpstr>Myriad Pro</vt:lpstr>
      <vt:lpstr>Office Theme</vt:lpstr>
      <vt:lpstr>What do you see? Look at each of these pictures.  Use the questions to help you reflect on the Christian value of Hope.  You may like to do one picture each day in worship this week.</vt:lpstr>
      <vt:lpstr>PowerPoint Presentation</vt:lpstr>
      <vt:lpstr>PowerPoint Presentation</vt:lpstr>
      <vt:lpstr>Challenge 1</vt:lpstr>
      <vt:lpstr>PowerPoint Presentation</vt:lpstr>
      <vt:lpstr>PowerPoint Presentation</vt:lpstr>
      <vt:lpstr>PowerPoint Presentation</vt:lpstr>
      <vt:lpstr>Challenge 3</vt:lpstr>
      <vt:lpstr>PowerPoint Presentation</vt:lpstr>
      <vt:lpstr>Challenge 4</vt:lpstr>
      <vt:lpstr>PowerPoint Presentation</vt:lpstr>
      <vt:lpstr>Challenge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see? Look at each of these pictures.  Use the questions to help you reflect on the Easter story.  You may like to do one picture each day in worship this week.</dc:title>
  <dc:creator>Sue Bowen</dc:creator>
  <cp:lastModifiedBy>Rose Jeffery</cp:lastModifiedBy>
  <cp:revision>15</cp:revision>
  <dcterms:created xsi:type="dcterms:W3CDTF">2021-03-16T10:50:34Z</dcterms:created>
  <dcterms:modified xsi:type="dcterms:W3CDTF">2022-03-23T10:07:08Z</dcterms:modified>
</cp:coreProperties>
</file>