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8" r:id="rId6"/>
    <p:sldId id="269" r:id="rId7"/>
    <p:sldId id="266" r:id="rId8"/>
    <p:sldId id="270" r:id="rId9"/>
    <p:sldId id="262" r:id="rId10"/>
    <p:sldId id="261" r:id="rId11"/>
    <p:sldId id="264" r:id="rId12"/>
    <p:sldId id="265" r:id="rId1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900"/>
    <a:srgbClr val="9C9C9C"/>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792163" cy="6858000"/>
            <a:chOff x="0" y="0"/>
            <a:chExt cx="499" cy="4320"/>
          </a:xfrm>
        </p:grpSpPr>
        <p:sp>
          <p:nvSpPr>
            <p:cNvPr id="5" name="Rectangle 7"/>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9"/>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7" name="Rectangle 10"/>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8" name="Picture 12" descr="Diocesan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4163" y="5286375"/>
            <a:ext cx="3384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ctrTitle"/>
          </p:nvPr>
        </p:nvSpPr>
        <p:spPr>
          <a:xfrm>
            <a:off x="1547813" y="765175"/>
            <a:ext cx="7196137" cy="2478088"/>
          </a:xfrm>
        </p:spPr>
        <p:txBody>
          <a:bodyPr anchor="b"/>
          <a:lstStyle>
            <a:lvl1pPr>
              <a:defRPr sz="4000">
                <a:solidFill>
                  <a:schemeClr val="tx1"/>
                </a:solidFill>
              </a:defRPr>
            </a:lvl1pPr>
          </a:lstStyle>
          <a:p>
            <a:pPr lvl="0"/>
            <a:r>
              <a:rPr lang="en-GB" noProof="0" dirty="0"/>
              <a:t>MAIN TITLE</a:t>
            </a:r>
          </a:p>
        </p:txBody>
      </p:sp>
      <p:sp>
        <p:nvSpPr>
          <p:cNvPr id="3078" name="Rectangle 6"/>
          <p:cNvSpPr>
            <a:spLocks noGrp="1" noChangeArrowheads="1"/>
          </p:cNvSpPr>
          <p:nvPr>
            <p:ph type="subTitle" idx="1"/>
          </p:nvPr>
        </p:nvSpPr>
        <p:spPr>
          <a:xfrm>
            <a:off x="1547813" y="3284538"/>
            <a:ext cx="7192962" cy="1368425"/>
          </a:xfrm>
        </p:spPr>
        <p:txBody>
          <a:bodyPr/>
          <a:lstStyle>
            <a:lvl1pPr marL="0" indent="0" algn="r">
              <a:buFontTx/>
              <a:buNone/>
              <a:defRPr sz="2800">
                <a:solidFill>
                  <a:srgbClr val="9C9C9C"/>
                </a:solidFill>
              </a:defRPr>
            </a:lvl1pPr>
          </a:lstStyle>
          <a:p>
            <a:pPr lvl="0"/>
            <a:r>
              <a:rPr lang="en-US" noProof="0"/>
              <a:t>(Subtitle or text here)</a:t>
            </a:r>
            <a:endParaRPr lang="en-GB" noProof="0"/>
          </a:p>
        </p:txBody>
      </p:sp>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47813" y="5445224"/>
            <a:ext cx="3672408" cy="1123151"/>
          </a:xfrm>
          <a:prstGeom prst="rect">
            <a:avLst/>
          </a:prstGeom>
        </p:spPr>
      </p:pic>
    </p:spTree>
    <p:extLst>
      <p:ext uri="{BB962C8B-B14F-4D97-AF65-F5344CB8AC3E}">
        <p14:creationId xmlns:p14="http://schemas.microsoft.com/office/powerpoint/2010/main" val="236578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06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1855787" cy="5746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8888" y="274638"/>
            <a:ext cx="5419725"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101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92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719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8888" y="1600200"/>
            <a:ext cx="36369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8250" y="1600200"/>
            <a:ext cx="363855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61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461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360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5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32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37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691680" y="274638"/>
            <a:ext cx="69951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SLIDE TITLE</a:t>
            </a:r>
            <a:endParaRPr lang="en-GB" altLang="en-US" dirty="0"/>
          </a:p>
        </p:txBody>
      </p:sp>
      <p:sp>
        <p:nvSpPr>
          <p:cNvPr id="1027" name="Rectangle 8"/>
          <p:cNvSpPr>
            <a:spLocks noGrp="1" noChangeArrowheads="1"/>
          </p:cNvSpPr>
          <p:nvPr>
            <p:ph type="body" idx="1"/>
          </p:nvPr>
        </p:nvSpPr>
        <p:spPr bwMode="auto">
          <a:xfrm>
            <a:off x="1691680" y="1600200"/>
            <a:ext cx="6995120"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grpSp>
        <p:nvGrpSpPr>
          <p:cNvPr id="1028" name="Group 9"/>
          <p:cNvGrpSpPr>
            <a:grpSpLocks/>
          </p:cNvGrpSpPr>
          <p:nvPr/>
        </p:nvGrpSpPr>
        <p:grpSpPr bwMode="auto">
          <a:xfrm>
            <a:off x="0" y="0"/>
            <a:ext cx="792163" cy="6858000"/>
            <a:chOff x="0" y="0"/>
            <a:chExt cx="499" cy="4320"/>
          </a:xfrm>
        </p:grpSpPr>
        <p:sp>
          <p:nvSpPr>
            <p:cNvPr id="1030" name="Rectangle 10"/>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 name="Rectangle 11"/>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1032" name="Rectangle 12"/>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1029" name="Picture 13" descr="Diocesan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164388" y="6115050"/>
            <a:ext cx="15128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691680" y="6203950"/>
            <a:ext cx="1482253" cy="453325"/>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600" kern="1200">
          <a:solidFill>
            <a:schemeClr val="tx1"/>
          </a:solidFill>
          <a:latin typeface="+mj-lt"/>
          <a:ea typeface="+mj-ea"/>
          <a:cs typeface="+mj-cs"/>
        </a:defRPr>
      </a:lvl1pPr>
      <a:lvl2pPr algn="r" rtl="0" eaLnBrk="0" fontAlgn="base" hangingPunct="0">
        <a:spcBef>
          <a:spcPct val="0"/>
        </a:spcBef>
        <a:spcAft>
          <a:spcPct val="0"/>
        </a:spcAft>
        <a:defRPr sz="3600">
          <a:solidFill>
            <a:srgbClr val="CF0A2C"/>
          </a:solidFill>
          <a:latin typeface="Myriad Pro" panose="020B0503030403020204" pitchFamily="34" charset="0"/>
        </a:defRPr>
      </a:lvl2pPr>
      <a:lvl3pPr algn="r" rtl="0" eaLnBrk="0" fontAlgn="base" hangingPunct="0">
        <a:spcBef>
          <a:spcPct val="0"/>
        </a:spcBef>
        <a:spcAft>
          <a:spcPct val="0"/>
        </a:spcAft>
        <a:defRPr sz="3600">
          <a:solidFill>
            <a:srgbClr val="CF0A2C"/>
          </a:solidFill>
          <a:latin typeface="Myriad Pro" panose="020B0503030403020204" pitchFamily="34" charset="0"/>
        </a:defRPr>
      </a:lvl3pPr>
      <a:lvl4pPr algn="r" rtl="0" eaLnBrk="0" fontAlgn="base" hangingPunct="0">
        <a:spcBef>
          <a:spcPct val="0"/>
        </a:spcBef>
        <a:spcAft>
          <a:spcPct val="0"/>
        </a:spcAft>
        <a:defRPr sz="3600">
          <a:solidFill>
            <a:srgbClr val="CF0A2C"/>
          </a:solidFill>
          <a:latin typeface="Myriad Pro" panose="020B0503030403020204" pitchFamily="34" charset="0"/>
        </a:defRPr>
      </a:lvl4pPr>
      <a:lvl5pPr algn="r" rtl="0" eaLnBrk="0" fontAlgn="base" hangingPunct="0">
        <a:spcBef>
          <a:spcPct val="0"/>
        </a:spcBef>
        <a:spcAft>
          <a:spcPct val="0"/>
        </a:spcAft>
        <a:defRPr sz="3600">
          <a:solidFill>
            <a:srgbClr val="CF0A2C"/>
          </a:solidFill>
          <a:latin typeface="Myriad Pro" panose="020B0503030403020204" pitchFamily="34" charset="0"/>
        </a:defRPr>
      </a:lvl5pPr>
      <a:lvl6pPr marL="457200" algn="r" rtl="0" fontAlgn="base">
        <a:spcBef>
          <a:spcPct val="0"/>
        </a:spcBef>
        <a:spcAft>
          <a:spcPct val="0"/>
        </a:spcAft>
        <a:defRPr sz="3600">
          <a:solidFill>
            <a:srgbClr val="CF0A2C"/>
          </a:solidFill>
          <a:latin typeface="Myriad Pro" panose="020B0503030403020204" pitchFamily="34" charset="0"/>
        </a:defRPr>
      </a:lvl6pPr>
      <a:lvl7pPr marL="914400" algn="r" rtl="0" fontAlgn="base">
        <a:spcBef>
          <a:spcPct val="0"/>
        </a:spcBef>
        <a:spcAft>
          <a:spcPct val="0"/>
        </a:spcAft>
        <a:defRPr sz="3600">
          <a:solidFill>
            <a:srgbClr val="CF0A2C"/>
          </a:solidFill>
          <a:latin typeface="Myriad Pro" panose="020B0503030403020204" pitchFamily="34" charset="0"/>
        </a:defRPr>
      </a:lvl7pPr>
      <a:lvl8pPr marL="1371600" algn="r" rtl="0" fontAlgn="base">
        <a:spcBef>
          <a:spcPct val="0"/>
        </a:spcBef>
        <a:spcAft>
          <a:spcPct val="0"/>
        </a:spcAft>
        <a:defRPr sz="3600">
          <a:solidFill>
            <a:srgbClr val="CF0A2C"/>
          </a:solidFill>
          <a:latin typeface="Myriad Pro" panose="020B0503030403020204" pitchFamily="34" charset="0"/>
        </a:defRPr>
      </a:lvl8pPr>
      <a:lvl9pPr marL="1828800" algn="r" rtl="0" fontAlgn="base">
        <a:spcBef>
          <a:spcPct val="0"/>
        </a:spcBef>
        <a:spcAft>
          <a:spcPct val="0"/>
        </a:spcAft>
        <a:defRPr sz="3600">
          <a:solidFill>
            <a:srgbClr val="CF0A2C"/>
          </a:solidFill>
          <a:latin typeface="Myriad Pro" panose="020B0503030403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ute-pictures.blogspot.com/2010/12/animals-birds-creatures-wild-life-sea.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bc.co.uk/education/clips/zxd2hy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photo/cute-animals-zoo-giraffe-34482/"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1691680" y="274638"/>
            <a:ext cx="6995120" cy="1143000"/>
          </a:xfrm>
        </p:spPr>
        <p:txBody>
          <a:bodyPr wrap="square" anchor="ctr">
            <a:normAutofit fontScale="90000"/>
          </a:bodyPr>
          <a:lstStyle/>
          <a:p>
            <a:pPr algn="l" eaLnBrk="1" hangingPunct="1">
              <a:lnSpc>
                <a:spcPct val="90000"/>
              </a:lnSpc>
            </a:pPr>
            <a:r>
              <a:rPr lang="en-US" altLang="en-US" sz="1700" b="1" dirty="0"/>
              <a:t>What do you see?</a:t>
            </a:r>
          </a:p>
          <a:p>
            <a:pPr algn="l" eaLnBrk="1" hangingPunct="1">
              <a:lnSpc>
                <a:spcPct val="90000"/>
              </a:lnSpc>
            </a:pPr>
            <a:r>
              <a:rPr lang="en-US" altLang="en-US" sz="1700" dirty="0"/>
              <a:t>All the following pictures have an animal theme.</a:t>
            </a:r>
            <a:br>
              <a:rPr lang="en-US" altLang="en-US" sz="1700" dirty="0"/>
            </a:br>
            <a:r>
              <a:rPr lang="en-US" altLang="en-US" sz="1700" dirty="0"/>
              <a:t>Use the questions to help you reflect on different emotions, values and Bible verses.</a:t>
            </a:r>
            <a:br>
              <a:rPr lang="en-US" altLang="en-US" sz="1700" dirty="0"/>
            </a:br>
            <a:r>
              <a:rPr lang="en-US" altLang="en-US" sz="1700" dirty="0"/>
              <a:t>You may like to look at one picture each day in worship this week.</a:t>
            </a:r>
          </a:p>
        </p:txBody>
      </p:sp>
      <p:pic>
        <p:nvPicPr>
          <p:cNvPr id="4" name="Picture 3" descr="A lion and a baby lion&#10;&#10;Description automatically generated with low confidence">
            <a:extLst>
              <a:ext uri="{FF2B5EF4-FFF2-40B4-BE49-F238E27FC236}">
                <a16:creationId xmlns:a16="http://schemas.microsoft.com/office/drawing/2014/main" id="{AF91646D-137F-4603-BED1-632FCAB9D95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691680" y="1772816"/>
            <a:ext cx="6876256" cy="38678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02D62-5CE9-4B72-873E-939A7DC9394B}"/>
              </a:ext>
            </a:extLst>
          </p:cNvPr>
          <p:cNvSpPr>
            <a:spLocks noGrp="1"/>
          </p:cNvSpPr>
          <p:nvPr>
            <p:ph idx="1"/>
          </p:nvPr>
        </p:nvSpPr>
        <p:spPr>
          <a:xfrm>
            <a:off x="1331640" y="548680"/>
            <a:ext cx="7704856" cy="4824536"/>
          </a:xfrm>
        </p:spPr>
        <p:txBody>
          <a:bodyPr/>
          <a:lstStyle/>
          <a:p>
            <a:pPr marL="0" indent="0">
              <a:buNone/>
            </a:pPr>
            <a:endParaRPr lang="en-GB" sz="1600" b="1" dirty="0"/>
          </a:p>
          <a:p>
            <a:pPr marL="0" indent="0">
              <a:buNone/>
            </a:pPr>
            <a:endParaRPr lang="en-GB" sz="1600" b="1" dirty="0"/>
          </a:p>
          <a:p>
            <a:pPr marL="0" indent="0">
              <a:buNone/>
            </a:pPr>
            <a:endParaRPr lang="en-GB" sz="1600" b="1" dirty="0"/>
          </a:p>
          <a:p>
            <a:pPr marL="0" indent="0">
              <a:buNone/>
            </a:pPr>
            <a:endParaRPr lang="en-GB" sz="1600" dirty="0"/>
          </a:p>
          <a:p>
            <a:pPr marL="0" indent="0">
              <a:buNone/>
            </a:pPr>
            <a:endParaRPr lang="en-GB" sz="1600" dirty="0"/>
          </a:p>
          <a:p>
            <a:pPr marL="0" indent="0">
              <a:buNone/>
            </a:pPr>
            <a:endParaRPr lang="en-GB" sz="1600" dirty="0"/>
          </a:p>
        </p:txBody>
      </p:sp>
      <p:sp>
        <p:nvSpPr>
          <p:cNvPr id="4" name="Rectangle 3">
            <a:extLst>
              <a:ext uri="{FF2B5EF4-FFF2-40B4-BE49-F238E27FC236}">
                <a16:creationId xmlns:a16="http://schemas.microsoft.com/office/drawing/2014/main" id="{E82669AF-025E-48A3-AF5A-668D2FA19F2C}"/>
              </a:ext>
            </a:extLst>
          </p:cNvPr>
          <p:cNvSpPr/>
          <p:nvPr/>
        </p:nvSpPr>
        <p:spPr>
          <a:xfrm>
            <a:off x="3563888" y="107921"/>
            <a:ext cx="1659300" cy="461665"/>
          </a:xfrm>
          <a:prstGeom prst="rect">
            <a:avLst/>
          </a:prstGeom>
        </p:spPr>
        <p:txBody>
          <a:bodyPr wrap="none">
            <a:spAutoFit/>
          </a:bodyPr>
          <a:lstStyle/>
          <a:p>
            <a:r>
              <a:rPr lang="en-GB" sz="2400" b="1" u="sng" dirty="0">
                <a:latin typeface="+mn-lt"/>
              </a:rPr>
              <a:t>Challenge 4</a:t>
            </a:r>
            <a:endParaRPr lang="en-GB" sz="2400" dirty="0">
              <a:latin typeface="+mn-lt"/>
            </a:endParaRPr>
          </a:p>
        </p:txBody>
      </p:sp>
      <p:sp>
        <p:nvSpPr>
          <p:cNvPr id="5" name="TextBox 4">
            <a:extLst>
              <a:ext uri="{FF2B5EF4-FFF2-40B4-BE49-F238E27FC236}">
                <a16:creationId xmlns:a16="http://schemas.microsoft.com/office/drawing/2014/main" id="{FBFB8221-1B6D-4714-9CEA-FEC7D3749D8C}"/>
              </a:ext>
            </a:extLst>
          </p:cNvPr>
          <p:cNvSpPr txBox="1"/>
          <p:nvPr/>
        </p:nvSpPr>
        <p:spPr>
          <a:xfrm>
            <a:off x="1547664" y="1173501"/>
            <a:ext cx="7272808" cy="5262979"/>
          </a:xfrm>
          <a:prstGeom prst="rect">
            <a:avLst/>
          </a:prstGeom>
          <a:noFill/>
        </p:spPr>
        <p:txBody>
          <a:bodyPr wrap="square">
            <a:spAutoFit/>
          </a:bodyPr>
          <a:lstStyle/>
          <a:p>
            <a:pPr algn="l"/>
            <a:r>
              <a:rPr lang="en-GB" sz="1400" b="1" i="0" dirty="0">
                <a:effectLst/>
                <a:latin typeface="+mn-lt"/>
              </a:rPr>
              <a:t>Question time!</a:t>
            </a:r>
          </a:p>
          <a:p>
            <a:pPr algn="l"/>
            <a:r>
              <a:rPr lang="en-GB" sz="1400" b="0" i="0" dirty="0">
                <a:effectLst/>
                <a:latin typeface="+mn-lt"/>
              </a:rPr>
              <a:t>What do you think the bear cubs are thinking?</a:t>
            </a:r>
          </a:p>
          <a:p>
            <a:pPr algn="l"/>
            <a:r>
              <a:rPr lang="en-GB" sz="1400" b="0" i="0" dirty="0">
                <a:effectLst/>
                <a:latin typeface="+mn-lt"/>
              </a:rPr>
              <a:t>Why do you think the relationship between the mother and her cubs is so important?</a:t>
            </a:r>
          </a:p>
          <a:p>
            <a:pPr algn="l"/>
            <a:r>
              <a:rPr lang="en-GB" sz="1400" dirty="0">
                <a:latin typeface="+mn-lt"/>
              </a:rPr>
              <a:t>What is the mother bear trying to teach her cubs? Why is this important?#</a:t>
            </a:r>
          </a:p>
          <a:p>
            <a:pPr algn="l"/>
            <a:r>
              <a:rPr lang="en-GB" sz="1400" dirty="0">
                <a:latin typeface="+mn-lt"/>
              </a:rPr>
              <a:t>Why is it important to have a great teacher?</a:t>
            </a:r>
          </a:p>
          <a:p>
            <a:pPr algn="l"/>
            <a:endParaRPr lang="en-GB" sz="1400" b="0" i="0" dirty="0">
              <a:effectLst/>
              <a:latin typeface="+mn-lt"/>
            </a:endParaRPr>
          </a:p>
          <a:p>
            <a:pPr algn="l"/>
            <a:r>
              <a:rPr lang="en-GB" sz="1400" dirty="0">
                <a:latin typeface="+mn-lt"/>
              </a:rPr>
              <a:t>Great teachers can have a huge effect on people they teach. Read the facts below:</a:t>
            </a:r>
            <a:endParaRPr lang="en-GB" sz="1400" b="0" i="0" dirty="0">
              <a:effectLst/>
              <a:latin typeface="+mn-lt"/>
            </a:endParaRPr>
          </a:p>
          <a:p>
            <a:pPr algn="l"/>
            <a:endParaRPr lang="en-GB" sz="1400" dirty="0">
              <a:latin typeface="+mn-lt"/>
            </a:endParaRPr>
          </a:p>
          <a:p>
            <a:pPr algn="l"/>
            <a:r>
              <a:rPr lang="en-GB" sz="1400" dirty="0">
                <a:latin typeface="+mn-lt"/>
              </a:rPr>
              <a:t>A 12-year-old boy from India was accepted into medical school.</a:t>
            </a:r>
          </a:p>
          <a:p>
            <a:pPr algn="l"/>
            <a:r>
              <a:rPr lang="en-GB" sz="1400" dirty="0">
                <a:latin typeface="+mn-lt"/>
              </a:rPr>
              <a:t>A 12-year-old girl from China had her paintings appear in worldwide museum exhibits. </a:t>
            </a:r>
          </a:p>
          <a:p>
            <a:pPr algn="l"/>
            <a:r>
              <a:rPr lang="en-GB" sz="1400" dirty="0">
                <a:latin typeface="+mn-lt"/>
              </a:rPr>
              <a:t>A 12-year-old boy from Pennsylvania was nominated for the Nobel Peace Prize. </a:t>
            </a:r>
          </a:p>
          <a:p>
            <a:pPr algn="l"/>
            <a:r>
              <a:rPr lang="en-GB" sz="1400" dirty="0">
                <a:latin typeface="+mn-lt"/>
              </a:rPr>
              <a:t>A 12-year-old boy from France can read six languages.</a:t>
            </a:r>
          </a:p>
          <a:p>
            <a:pPr algn="l"/>
            <a:endParaRPr lang="en-GB" sz="1400" dirty="0">
              <a:latin typeface="+mn-lt"/>
            </a:endParaRPr>
          </a:p>
          <a:p>
            <a:pPr algn="l"/>
            <a:r>
              <a:rPr lang="en-GB" sz="1400" b="0" i="0" dirty="0">
                <a:effectLst/>
                <a:latin typeface="+mn-lt"/>
              </a:rPr>
              <a:t>When Jesus was 12, He and his parents travelled to Jerusalem for Passover with a big group of their relatives.  During this trip, Jesus was left behind.  His parents found Him three days later teaching the elders in the Temple.  Mary and Joseph were worried about Jesus, but He was exactly where He needed to be.  Even at a young age, Jesus knew who He was and who His Father was and He wanted to teach other people how to love each other.</a:t>
            </a:r>
          </a:p>
          <a:p>
            <a:pPr algn="l"/>
            <a:endParaRPr lang="en-GB" sz="1400" dirty="0">
              <a:latin typeface="+mn-lt"/>
            </a:endParaRPr>
          </a:p>
          <a:p>
            <a:pPr algn="l"/>
            <a:r>
              <a:rPr lang="en-GB" sz="1400" b="0" i="0" dirty="0">
                <a:effectLst/>
                <a:latin typeface="+mn-lt"/>
              </a:rPr>
              <a:t>What sort of a teacher do you think Jesus was?</a:t>
            </a:r>
          </a:p>
          <a:p>
            <a:pPr algn="l"/>
            <a:r>
              <a:rPr lang="en-GB" sz="1400" b="0" i="0" dirty="0">
                <a:effectLst/>
                <a:latin typeface="+mn-lt"/>
              </a:rPr>
              <a:t>Was being a teacher Jesus’ most important job? Why?</a:t>
            </a:r>
          </a:p>
          <a:p>
            <a:pPr algn="l"/>
            <a:endParaRPr lang="en-GB" sz="1200" b="0" i="0" dirty="0">
              <a:solidFill>
                <a:srgbClr val="3A3A3A"/>
              </a:solidFill>
              <a:effectLst/>
              <a:latin typeface="+mn-lt"/>
            </a:endParaRPr>
          </a:p>
          <a:p>
            <a:pPr algn="l"/>
            <a:endParaRPr lang="en-GB" sz="1200" b="0" i="0" dirty="0">
              <a:effectLst/>
              <a:latin typeface="+mn-lt"/>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162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ource image">
            <a:extLst>
              <a:ext uri="{FF2B5EF4-FFF2-40B4-BE49-F238E27FC236}">
                <a16:creationId xmlns:a16="http://schemas.microsoft.com/office/drawing/2014/main" id="{9A1C6E8D-6749-42B6-8095-C2F66EB248CC}"/>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47664" y="476672"/>
            <a:ext cx="725489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83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2FC5-1C5D-4835-9A86-9B203827A41F}"/>
              </a:ext>
            </a:extLst>
          </p:cNvPr>
          <p:cNvSpPr>
            <a:spLocks noGrp="1"/>
          </p:cNvSpPr>
          <p:nvPr>
            <p:ph type="title"/>
          </p:nvPr>
        </p:nvSpPr>
        <p:spPr>
          <a:xfrm>
            <a:off x="1475656" y="102998"/>
            <a:ext cx="6995120" cy="805722"/>
          </a:xfrm>
        </p:spPr>
        <p:txBody>
          <a:bodyPr/>
          <a:lstStyle/>
          <a:p>
            <a:pPr algn="ctr"/>
            <a:r>
              <a:rPr lang="en-GB" sz="2400" b="1" u="sng" dirty="0">
                <a:latin typeface="+mn-lt"/>
              </a:rPr>
              <a:t>Challenge 5</a:t>
            </a:r>
          </a:p>
        </p:txBody>
      </p:sp>
      <p:sp>
        <p:nvSpPr>
          <p:cNvPr id="3" name="Content Placeholder 2">
            <a:extLst>
              <a:ext uri="{FF2B5EF4-FFF2-40B4-BE49-F238E27FC236}">
                <a16:creationId xmlns:a16="http://schemas.microsoft.com/office/drawing/2014/main" id="{163CB33A-E2C2-4EDE-9B22-785FE9D44420}"/>
              </a:ext>
            </a:extLst>
          </p:cNvPr>
          <p:cNvSpPr>
            <a:spLocks noGrp="1"/>
          </p:cNvSpPr>
          <p:nvPr>
            <p:ph idx="1"/>
          </p:nvPr>
        </p:nvSpPr>
        <p:spPr>
          <a:xfrm>
            <a:off x="1331640" y="728700"/>
            <a:ext cx="7704856" cy="5400600"/>
          </a:xfrm>
        </p:spPr>
        <p:txBody>
          <a:bodyPr/>
          <a:lstStyle/>
          <a:p>
            <a:pPr marL="0" indent="0">
              <a:buNone/>
            </a:pPr>
            <a:endParaRPr lang="en-GB" sz="1600" b="1" dirty="0">
              <a:solidFill>
                <a:schemeClr val="tx2"/>
              </a:solidFill>
            </a:endParaRPr>
          </a:p>
          <a:p>
            <a:pPr marL="0" indent="0">
              <a:buNone/>
            </a:pPr>
            <a:endParaRPr lang="en-GB" sz="1600" b="1" dirty="0"/>
          </a:p>
        </p:txBody>
      </p:sp>
      <p:sp>
        <p:nvSpPr>
          <p:cNvPr id="5" name="TextBox 4">
            <a:extLst>
              <a:ext uri="{FF2B5EF4-FFF2-40B4-BE49-F238E27FC236}">
                <a16:creationId xmlns:a16="http://schemas.microsoft.com/office/drawing/2014/main" id="{802231AE-5ECD-4ABA-B76D-1D94E5904224}"/>
              </a:ext>
            </a:extLst>
          </p:cNvPr>
          <p:cNvSpPr txBox="1"/>
          <p:nvPr/>
        </p:nvSpPr>
        <p:spPr>
          <a:xfrm>
            <a:off x="1475656" y="1166842"/>
            <a:ext cx="7344816" cy="369332"/>
          </a:xfrm>
          <a:prstGeom prst="rect">
            <a:avLst/>
          </a:prstGeom>
          <a:noFill/>
        </p:spPr>
        <p:txBody>
          <a:bodyPr wrap="square">
            <a:spAutoFit/>
          </a:bodyPr>
          <a:lstStyle/>
          <a:p>
            <a:endParaRPr lang="en-GB"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05104D0-F494-4852-A3ED-C3BC7880FF33}"/>
              </a:ext>
            </a:extLst>
          </p:cNvPr>
          <p:cNvSpPr txBox="1"/>
          <p:nvPr/>
        </p:nvSpPr>
        <p:spPr>
          <a:xfrm>
            <a:off x="1368127" y="908720"/>
            <a:ext cx="7416824" cy="4832092"/>
          </a:xfrm>
          <a:prstGeom prst="rect">
            <a:avLst/>
          </a:prstGeom>
          <a:noFill/>
        </p:spPr>
        <p:txBody>
          <a:bodyPr wrap="square">
            <a:spAutoFit/>
          </a:bodyPr>
          <a:lstStyle/>
          <a:p>
            <a:pPr algn="l"/>
            <a:r>
              <a:rPr lang="en-GB" sz="1400" b="1" i="0" dirty="0">
                <a:effectLst/>
                <a:latin typeface="proxima-nova-alt"/>
              </a:rPr>
              <a:t>Question time!</a:t>
            </a:r>
          </a:p>
          <a:p>
            <a:pPr algn="l"/>
            <a:endParaRPr lang="en-GB" sz="1400" b="1" i="0" dirty="0">
              <a:effectLst/>
              <a:latin typeface="proxima-nova-alt"/>
            </a:endParaRPr>
          </a:p>
          <a:p>
            <a:pPr algn="l"/>
            <a:r>
              <a:rPr lang="en-GB" sz="1400" b="0" i="0" dirty="0">
                <a:effectLst/>
                <a:latin typeface="+mn-lt"/>
              </a:rPr>
              <a:t>The first moments of a turtle's life are critically important for its chances of survival. </a:t>
            </a:r>
          </a:p>
          <a:p>
            <a:pPr algn="l"/>
            <a:r>
              <a:rPr lang="en-GB" sz="1400" b="0" i="0" dirty="0">
                <a:effectLst/>
                <a:latin typeface="+mn-lt"/>
              </a:rPr>
              <a:t>Why do you think this is the case?</a:t>
            </a:r>
          </a:p>
          <a:p>
            <a:pPr algn="l"/>
            <a:endParaRPr lang="en-GB" sz="1400" dirty="0">
              <a:latin typeface="+mn-lt"/>
            </a:endParaRPr>
          </a:p>
          <a:p>
            <a:pPr algn="l"/>
            <a:endParaRPr lang="en-GB" sz="1400" dirty="0">
              <a:latin typeface="+mn-lt"/>
            </a:endParaRPr>
          </a:p>
          <a:p>
            <a:pPr algn="l"/>
            <a:r>
              <a:rPr lang="en-GB" sz="1400" dirty="0">
                <a:latin typeface="+mn-lt"/>
              </a:rPr>
              <a:t>This baby turtle is just about to start on the first part of life’s journey. Some bits will be difficult, just like some bits of our lives can be hard.</a:t>
            </a:r>
          </a:p>
          <a:p>
            <a:pPr algn="l"/>
            <a:r>
              <a:rPr lang="en-GB" sz="1400" dirty="0">
                <a:latin typeface="+mn-lt"/>
              </a:rPr>
              <a:t>Have a look at the film clip below about Baptism which Christians believe is the first step in the life of a Christian.</a:t>
            </a:r>
          </a:p>
          <a:p>
            <a:pPr algn="l"/>
            <a:endParaRPr lang="en-GB" sz="1400" dirty="0">
              <a:latin typeface="+mn-lt"/>
            </a:endParaRPr>
          </a:p>
          <a:p>
            <a:pPr algn="l"/>
            <a:r>
              <a:rPr lang="en-GB" sz="1400" dirty="0">
                <a:latin typeface="+mn-lt"/>
              </a:rPr>
              <a:t> </a:t>
            </a:r>
            <a:r>
              <a:rPr lang="en-GB" sz="1400" dirty="0">
                <a:latin typeface="+mn-lt"/>
                <a:hlinkClick r:id="rId2"/>
              </a:rPr>
              <a:t>http://www.bbc.co.uk/education/clips/zxd2hyc</a:t>
            </a:r>
            <a:endParaRPr lang="en-GB" sz="1400" dirty="0">
              <a:latin typeface="+mn-lt"/>
            </a:endParaRPr>
          </a:p>
          <a:p>
            <a:pPr algn="l"/>
            <a:endParaRPr lang="en-GB" sz="1400" b="0" i="0" dirty="0">
              <a:effectLst/>
              <a:latin typeface="+mn-lt"/>
            </a:endParaRPr>
          </a:p>
          <a:p>
            <a:pPr algn="l"/>
            <a:r>
              <a:rPr lang="en-GB" sz="1400" dirty="0">
                <a:latin typeface="+mn-lt"/>
              </a:rPr>
              <a:t>Who makes the decision for children to be baptised? </a:t>
            </a:r>
          </a:p>
          <a:p>
            <a:pPr algn="l"/>
            <a:r>
              <a:rPr lang="en-GB" sz="1400" dirty="0">
                <a:latin typeface="+mn-lt"/>
              </a:rPr>
              <a:t>Are there any problems with this? (Children are not making own decision, do they understand the commitment they are making, are they old enough to follow a Christian lifestyle) </a:t>
            </a:r>
          </a:p>
          <a:p>
            <a:pPr algn="l"/>
            <a:endParaRPr lang="en-GB" sz="1400" dirty="0">
              <a:latin typeface="+mn-lt"/>
            </a:endParaRPr>
          </a:p>
          <a:p>
            <a:pPr algn="l"/>
            <a:r>
              <a:rPr lang="en-GB" sz="1400" dirty="0">
                <a:latin typeface="+mn-lt"/>
              </a:rPr>
              <a:t>Or is it ok for the parents to just state a wish for their child to live this way and be brought up in this way? </a:t>
            </a:r>
          </a:p>
          <a:p>
            <a:pPr algn="l"/>
            <a:endParaRPr lang="en-GB" sz="1400" dirty="0">
              <a:latin typeface="+mn-lt"/>
            </a:endParaRPr>
          </a:p>
          <a:p>
            <a:pPr algn="l"/>
            <a:r>
              <a:rPr lang="en-GB" sz="1400" dirty="0">
                <a:latin typeface="+mn-lt"/>
              </a:rPr>
              <a:t>Should there be a minimum age for Baptism?</a:t>
            </a:r>
            <a:endParaRPr lang="en-GB" sz="1400" b="0" i="0" dirty="0">
              <a:effectLst/>
              <a:latin typeface="+mn-lt"/>
            </a:endParaRPr>
          </a:p>
          <a:p>
            <a:pPr algn="l"/>
            <a:endParaRPr lang="en-GB" sz="1400" b="0" i="0" dirty="0">
              <a:effectLst/>
              <a:latin typeface="proxima-nova-alt"/>
            </a:endParaRPr>
          </a:p>
        </p:txBody>
      </p:sp>
    </p:spTree>
    <p:extLst>
      <p:ext uri="{BB962C8B-B14F-4D97-AF65-F5344CB8AC3E}">
        <p14:creationId xmlns:p14="http://schemas.microsoft.com/office/powerpoint/2010/main" val="142272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BBD23-3075-451F-A1CD-7BFC8A0C211A}"/>
              </a:ext>
            </a:extLst>
          </p:cNvPr>
          <p:cNvSpPr>
            <a:spLocks noGrp="1"/>
          </p:cNvSpPr>
          <p:nvPr>
            <p:ph sz="half" idx="1"/>
          </p:nvPr>
        </p:nvSpPr>
        <p:spPr>
          <a:xfrm>
            <a:off x="1331640" y="404664"/>
            <a:ext cx="7272808" cy="4536604"/>
          </a:xfrm>
        </p:spPr>
        <p:txBody>
          <a:bodyPr wrap="square" anchor="t">
            <a:normAutofit/>
          </a:bodyPr>
          <a:lstStyle/>
          <a:p>
            <a:pPr>
              <a:lnSpc>
                <a:spcPct val="90000"/>
              </a:lnSpc>
            </a:pPr>
            <a:r>
              <a:rPr lang="en-GB" sz="2000" dirty="0"/>
              <a:t>Look very carefully at each picture – the first one is on the next slide.</a:t>
            </a:r>
          </a:p>
          <a:p>
            <a:pPr>
              <a:lnSpc>
                <a:spcPct val="90000"/>
              </a:lnSpc>
            </a:pPr>
            <a:r>
              <a:rPr lang="en-GB" sz="2000" dirty="0"/>
              <a:t>Click again and you will see a list of questions on the following slide.</a:t>
            </a:r>
          </a:p>
          <a:p>
            <a:pPr>
              <a:lnSpc>
                <a:spcPct val="90000"/>
              </a:lnSpc>
            </a:pPr>
            <a:r>
              <a:rPr lang="en-GB" sz="2000" dirty="0"/>
              <a:t>There is no need to write your answers down, you can just think or talk about them </a:t>
            </a:r>
          </a:p>
          <a:p>
            <a:pPr>
              <a:lnSpc>
                <a:spcPct val="90000"/>
              </a:lnSpc>
            </a:pPr>
            <a:r>
              <a:rPr lang="en-GB" sz="2000" dirty="0"/>
              <a:t>These challenges can be used lots of times. There is not just one answer</a:t>
            </a:r>
          </a:p>
          <a:p>
            <a:pPr marL="0" indent="0">
              <a:lnSpc>
                <a:spcPct val="90000"/>
              </a:lnSpc>
              <a:buNone/>
            </a:pPr>
            <a:endParaRPr lang="en-GB" sz="2200" dirty="0"/>
          </a:p>
        </p:txBody>
      </p:sp>
      <p:pic>
        <p:nvPicPr>
          <p:cNvPr id="5" name="Picture 4" descr="A couple of giraffes&#10;&#10;Description automatically generated with medium confidence">
            <a:extLst>
              <a:ext uri="{FF2B5EF4-FFF2-40B4-BE49-F238E27FC236}">
                <a16:creationId xmlns:a16="http://schemas.microsoft.com/office/drawing/2014/main" id="{5431FDEE-D18B-4F93-8591-E7ACA874959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23728" y="2996952"/>
            <a:ext cx="5796136" cy="3028481"/>
          </a:xfrm>
          <a:prstGeom prst="rect">
            <a:avLst/>
          </a:prstGeom>
        </p:spPr>
      </p:pic>
    </p:spTree>
    <p:extLst>
      <p:ext uri="{BB962C8B-B14F-4D97-AF65-F5344CB8AC3E}">
        <p14:creationId xmlns:p14="http://schemas.microsoft.com/office/powerpoint/2010/main" val="4210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ource image">
            <a:extLst>
              <a:ext uri="{FF2B5EF4-FFF2-40B4-BE49-F238E27FC236}">
                <a16:creationId xmlns:a16="http://schemas.microsoft.com/office/drawing/2014/main" id="{198FDC06-961F-49B5-AD8C-156D0364026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19672" y="692696"/>
            <a:ext cx="7092280" cy="474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9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FD41-8A81-4A5F-AA18-495AE7FBC4BF}"/>
              </a:ext>
            </a:extLst>
          </p:cNvPr>
          <p:cNvSpPr>
            <a:spLocks noGrp="1"/>
          </p:cNvSpPr>
          <p:nvPr>
            <p:ph type="title"/>
          </p:nvPr>
        </p:nvSpPr>
        <p:spPr>
          <a:xfrm>
            <a:off x="1403648" y="44624"/>
            <a:ext cx="6995120" cy="864096"/>
          </a:xfrm>
        </p:spPr>
        <p:txBody>
          <a:bodyPr/>
          <a:lstStyle/>
          <a:p>
            <a:pPr algn="ctr"/>
            <a:r>
              <a:rPr lang="en-GB" sz="2400" b="1" u="sng" dirty="0"/>
              <a:t>Challenge 1</a:t>
            </a:r>
          </a:p>
        </p:txBody>
      </p:sp>
      <p:sp>
        <p:nvSpPr>
          <p:cNvPr id="3" name="Content Placeholder 2">
            <a:extLst>
              <a:ext uri="{FF2B5EF4-FFF2-40B4-BE49-F238E27FC236}">
                <a16:creationId xmlns:a16="http://schemas.microsoft.com/office/drawing/2014/main" id="{4ECB9953-F4DE-4E88-8FF8-F72868688CDC}"/>
              </a:ext>
            </a:extLst>
          </p:cNvPr>
          <p:cNvSpPr>
            <a:spLocks noGrp="1"/>
          </p:cNvSpPr>
          <p:nvPr>
            <p:ph idx="1"/>
          </p:nvPr>
        </p:nvSpPr>
        <p:spPr>
          <a:xfrm>
            <a:off x="1403648" y="836712"/>
            <a:ext cx="7560840" cy="4968552"/>
          </a:xfrm>
        </p:spPr>
        <p:txBody>
          <a:bodyPr/>
          <a:lstStyle/>
          <a:p>
            <a:pPr marL="0" indent="0" algn="l">
              <a:buNone/>
            </a:pPr>
            <a:r>
              <a:rPr lang="en-GB" sz="1400" b="1" i="0" dirty="0">
                <a:effectLst/>
              </a:rPr>
              <a:t>Read the story starter:</a:t>
            </a:r>
          </a:p>
          <a:p>
            <a:pPr marL="0" indent="0" algn="l">
              <a:buNone/>
            </a:pPr>
            <a:r>
              <a:rPr lang="en-GB" sz="1400" b="0" i="0" dirty="0">
                <a:effectLst/>
              </a:rPr>
              <a:t>The majestic creature glided gracefully through the perfect, azure waters. Its size and beautiful colours stood out in stark contrast to the murky, grey ocean floor beneath.</a:t>
            </a:r>
          </a:p>
          <a:p>
            <a:pPr marL="0" indent="0" algn="l">
              <a:buNone/>
            </a:pPr>
            <a:r>
              <a:rPr lang="en-GB" sz="1400" b="0" i="0" dirty="0">
                <a:effectLst/>
              </a:rPr>
              <a:t>Many other creatures that dwelt under the sea looked on with envy at the unusual and startlingly bright colours across it’s sleek body…</a:t>
            </a:r>
          </a:p>
          <a:p>
            <a:pPr marL="0" indent="0" algn="l">
              <a:buNone/>
            </a:pPr>
            <a:endParaRPr lang="en-GB" sz="1400" b="0" i="0" dirty="0">
              <a:effectLst/>
            </a:endParaRPr>
          </a:p>
          <a:p>
            <a:pPr marL="0" indent="0" algn="l">
              <a:buNone/>
            </a:pPr>
            <a:r>
              <a:rPr lang="en-GB" sz="1400" b="1" i="0" dirty="0">
                <a:effectLst/>
              </a:rPr>
              <a:t>Question time!</a:t>
            </a:r>
          </a:p>
          <a:p>
            <a:pPr marL="0" indent="0" algn="l">
              <a:buNone/>
            </a:pPr>
            <a:r>
              <a:rPr lang="en-GB" sz="1400" b="0" i="0" dirty="0">
                <a:effectLst/>
              </a:rPr>
              <a:t>What does it mean to be envious?</a:t>
            </a:r>
          </a:p>
          <a:p>
            <a:pPr marL="0" indent="0" algn="l">
              <a:buNone/>
            </a:pPr>
            <a:r>
              <a:rPr lang="en-GB" sz="1400" dirty="0"/>
              <a:t>Why </a:t>
            </a:r>
            <a:r>
              <a:rPr lang="en-GB" sz="1400" b="0" i="0" dirty="0">
                <a:effectLst/>
              </a:rPr>
              <a:t>might some sea creatures be envious of this fish?</a:t>
            </a:r>
          </a:p>
          <a:p>
            <a:pPr marL="0" indent="0" algn="l">
              <a:buNone/>
            </a:pPr>
            <a:r>
              <a:rPr lang="en-GB" sz="1400" b="0" i="0" dirty="0">
                <a:effectLst/>
              </a:rPr>
              <a:t>Which sea creatures may not be envious of this fish?</a:t>
            </a:r>
          </a:p>
          <a:p>
            <a:pPr marL="0" indent="0" algn="l">
              <a:buNone/>
            </a:pPr>
            <a:endParaRPr lang="en-GB" sz="1400" b="0" i="0" dirty="0">
              <a:effectLst/>
            </a:endParaRPr>
          </a:p>
          <a:p>
            <a:pPr marL="0" indent="0" algn="l">
              <a:buNone/>
            </a:pPr>
            <a:r>
              <a:rPr lang="en-GB" sz="1400" b="0" i="0" dirty="0">
                <a:effectLst/>
              </a:rPr>
              <a:t>Have you ever been envious of someone else?</a:t>
            </a:r>
          </a:p>
          <a:p>
            <a:pPr marL="0" indent="0" algn="l">
              <a:buNone/>
            </a:pPr>
            <a:r>
              <a:rPr lang="en-GB" sz="1400" b="0" i="0" dirty="0">
                <a:effectLst/>
              </a:rPr>
              <a:t>Do you think someone has ever been envious of you?</a:t>
            </a:r>
          </a:p>
          <a:p>
            <a:pPr marL="0" indent="0" algn="l">
              <a:buNone/>
            </a:pPr>
            <a:r>
              <a:rPr lang="en-GB" sz="1400" b="0" i="0" dirty="0">
                <a:effectLst/>
              </a:rPr>
              <a:t>Is it wrong to be envious?</a:t>
            </a:r>
          </a:p>
          <a:p>
            <a:pPr marL="0" indent="0" algn="l">
              <a:buNone/>
            </a:pPr>
            <a:r>
              <a:rPr lang="en-GB" sz="1400" b="0" i="0" dirty="0">
                <a:effectLst/>
              </a:rPr>
              <a:t>Do you think fish really have feelings?</a:t>
            </a:r>
          </a:p>
          <a:p>
            <a:pPr marL="0" indent="0" algn="l">
              <a:buNone/>
            </a:pPr>
            <a:r>
              <a:rPr lang="en-GB" sz="1400" b="0" i="0" dirty="0">
                <a:effectLst/>
              </a:rPr>
              <a:t>Should we treat fish differently to the way we treat other people?</a:t>
            </a:r>
          </a:p>
          <a:p>
            <a:pPr marL="0" indent="0" algn="l">
              <a:buNone/>
            </a:pPr>
            <a:endParaRPr lang="en-GB" sz="1400" dirty="0"/>
          </a:p>
          <a:p>
            <a:pPr marL="0" indent="0" algn="l">
              <a:buNone/>
            </a:pPr>
            <a:r>
              <a:rPr lang="en-GB" sz="1400" b="0" i="0" dirty="0">
                <a:effectLst/>
              </a:rPr>
              <a:t>The Bible tells us to treat others as we would like to be treated. What does this mean? Can you think of a Bible story to illustrate this? Is it always possible to treat everyone the same?</a:t>
            </a:r>
          </a:p>
          <a:p>
            <a:pPr marL="0" indent="0">
              <a:buNone/>
            </a:pPr>
            <a:endParaRPr lang="en-GB" sz="1400" dirty="0"/>
          </a:p>
        </p:txBody>
      </p:sp>
    </p:spTree>
    <p:extLst>
      <p:ext uri="{BB962C8B-B14F-4D97-AF65-F5344CB8AC3E}">
        <p14:creationId xmlns:p14="http://schemas.microsoft.com/office/powerpoint/2010/main" val="175173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ource image">
            <a:extLst>
              <a:ext uri="{FF2B5EF4-FFF2-40B4-BE49-F238E27FC236}">
                <a16:creationId xmlns:a16="http://schemas.microsoft.com/office/drawing/2014/main" id="{DC2A057C-61F0-49B1-833A-528E3369E8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7664" y="476672"/>
            <a:ext cx="7015299"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F7F532D-4908-4468-A3B9-D9628E46F63A}"/>
              </a:ext>
            </a:extLst>
          </p:cNvPr>
          <p:cNvSpPr>
            <a:spLocks noChangeArrowheads="1"/>
          </p:cNvSpPr>
          <p:nvPr/>
        </p:nvSpPr>
        <p:spPr bwMode="auto">
          <a:xfrm>
            <a:off x="1403648" y="165127"/>
            <a:ext cx="7272808" cy="55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23805" bIns="0" numCol="1" anchor="ctr" anchorCtr="0" compatLnSpc="1">
            <a:prstTxWarp prst="textNoShape">
              <a:avLst/>
            </a:prstTxWarp>
            <a:spAutoFit/>
          </a:bodyPr>
          <a:lstStyle/>
          <a:p>
            <a:pPr algn="ctr"/>
            <a:r>
              <a:rPr lang="en-GB" sz="2400" b="1" u="sng" dirty="0">
                <a:latin typeface="+mn-lt"/>
              </a:rPr>
              <a:t>Challenge 2</a:t>
            </a:r>
          </a:p>
          <a:p>
            <a:pPr algn="ctr"/>
            <a:endParaRPr lang="en-GB" sz="1400" dirty="0">
              <a:latin typeface="+mn-lt"/>
            </a:endParaRPr>
          </a:p>
          <a:p>
            <a:pPr algn="l"/>
            <a:r>
              <a:rPr lang="en-GB" sz="1400" b="1" i="0" dirty="0">
                <a:effectLst/>
                <a:latin typeface="+mn-lt"/>
              </a:rPr>
              <a:t>Question time!</a:t>
            </a:r>
          </a:p>
          <a:p>
            <a:pPr algn="l"/>
            <a:r>
              <a:rPr lang="en-GB" sz="1400" b="0" i="0" dirty="0">
                <a:effectLst/>
                <a:latin typeface="+mn-lt"/>
              </a:rPr>
              <a:t>What is the creature in the water?</a:t>
            </a:r>
          </a:p>
          <a:p>
            <a:pPr algn="l"/>
            <a:r>
              <a:rPr lang="en-GB" sz="1400" b="0" i="0" dirty="0">
                <a:effectLst/>
                <a:latin typeface="+mn-lt"/>
              </a:rPr>
              <a:t>What is the creature waiting for?</a:t>
            </a:r>
          </a:p>
          <a:p>
            <a:pPr algn="l"/>
            <a:r>
              <a:rPr lang="en-GB" sz="1400" b="0" i="0" dirty="0">
                <a:effectLst/>
                <a:latin typeface="+mn-lt"/>
              </a:rPr>
              <a:t>What makes this animal dangerous? What makes it wonderful?</a:t>
            </a:r>
          </a:p>
          <a:p>
            <a:pPr algn="l"/>
            <a:r>
              <a:rPr lang="en-GB" sz="1400" b="0" i="0" dirty="0">
                <a:effectLst/>
                <a:latin typeface="+mn-lt"/>
              </a:rPr>
              <a:t>How do you feel about hippos? How do you think hippos feel about humans?</a:t>
            </a:r>
          </a:p>
          <a:p>
            <a:pPr algn="l"/>
            <a:endParaRPr lang="en-GB" sz="1400" dirty="0">
              <a:latin typeface="+mn-lt"/>
            </a:endParaRPr>
          </a:p>
          <a:p>
            <a:r>
              <a:rPr lang="en-GB" sz="1400" dirty="0">
                <a:effectLst/>
                <a:latin typeface="+mn-lt"/>
              </a:rPr>
              <a:t>Hippopotamuses are the third largest mammal on the earth, but the numbers of hippos continue to decline due to widespread poaching for meat and ivory from the hippo’s long teeth. Currently, hippos are confined mostly to protected areas, and over the past 10 years their populations have declined between 7-20%. </a:t>
            </a:r>
            <a:endParaRPr lang="en-GB" sz="1400" b="0" i="0" dirty="0">
              <a:effectLst/>
              <a:latin typeface="+mn-lt"/>
            </a:endParaRPr>
          </a:p>
          <a:p>
            <a:pPr algn="l"/>
            <a:endParaRPr lang="en-GB" sz="1400" dirty="0">
              <a:latin typeface="+mn-lt"/>
            </a:endParaRPr>
          </a:p>
          <a:p>
            <a:r>
              <a:rPr lang="en-GB" sz="1400" b="1" dirty="0">
                <a:latin typeface="+mn-lt"/>
              </a:rPr>
              <a:t>Challenge!</a:t>
            </a:r>
          </a:p>
          <a:p>
            <a:r>
              <a:rPr lang="en-GB" sz="1400" dirty="0">
                <a:latin typeface="+mn-lt"/>
              </a:rPr>
              <a:t>The Bible tells us to treat animals with kindness and respect. The Book of Job 5:23 describes  an ideal a day when human being will be at peace with nature: “For you shall be in league with the stones of the field, and the beasts of the field shall be at peace with you.”</a:t>
            </a:r>
          </a:p>
          <a:p>
            <a:pPr algn="l"/>
            <a:endParaRPr lang="en-GB" sz="1400" dirty="0">
              <a:latin typeface="+mn-lt"/>
            </a:endParaRPr>
          </a:p>
          <a:p>
            <a:pPr algn="l"/>
            <a:endParaRPr lang="en-GB" sz="1400" dirty="0">
              <a:latin typeface="+mn-lt"/>
            </a:endParaRPr>
          </a:p>
          <a:p>
            <a:pPr algn="l"/>
            <a:r>
              <a:rPr lang="en-GB" sz="1400" dirty="0">
                <a:latin typeface="+mn-lt"/>
              </a:rPr>
              <a:t>Have a talk about the sentence below:</a:t>
            </a:r>
          </a:p>
          <a:p>
            <a:pPr algn="l"/>
            <a:endParaRPr lang="en-GB" sz="1400" dirty="0">
              <a:latin typeface="+mn-lt"/>
            </a:endParaRPr>
          </a:p>
          <a:p>
            <a:pPr algn="l"/>
            <a:r>
              <a:rPr lang="en-GB" sz="1400" b="1" dirty="0">
                <a:latin typeface="+mn-lt"/>
              </a:rPr>
              <a:t>Poaching animals is against the teachings of Christianity and cannot be justified by any person of faith.</a:t>
            </a:r>
          </a:p>
          <a:p>
            <a:pPr algn="l"/>
            <a:endParaRPr lang="en-GB" sz="1400" b="0" i="0" dirty="0">
              <a:effectLst/>
              <a:latin typeface="proxima-nova-alt"/>
            </a:endParaRPr>
          </a:p>
          <a:p>
            <a:endParaRPr kumimoji="0" lang="en-US" altLang="en-US" sz="1400" b="1" i="0" u="none" strike="noStrike" cap="none" normalizeH="0" baseline="0" dirty="0">
              <a:ln>
                <a:noFill/>
              </a:ln>
              <a:effectLst/>
              <a:latin typeface="+mn-lt"/>
            </a:endParaRPr>
          </a:p>
        </p:txBody>
      </p:sp>
    </p:spTree>
    <p:extLst>
      <p:ext uri="{BB962C8B-B14F-4D97-AF65-F5344CB8AC3E}">
        <p14:creationId xmlns:p14="http://schemas.microsoft.com/office/powerpoint/2010/main" val="147371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ource image">
            <a:extLst>
              <a:ext uri="{FF2B5EF4-FFF2-40B4-BE49-F238E27FC236}">
                <a16:creationId xmlns:a16="http://schemas.microsoft.com/office/drawing/2014/main" id="{00283DFA-05D1-4502-99B7-8D5422F1B756}"/>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835696" y="476672"/>
            <a:ext cx="6670467" cy="442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2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79FC5-347C-4FAA-BC0C-BB6B81EE8E81}"/>
              </a:ext>
            </a:extLst>
          </p:cNvPr>
          <p:cNvSpPr>
            <a:spLocks noGrp="1"/>
          </p:cNvSpPr>
          <p:nvPr>
            <p:ph idx="1"/>
          </p:nvPr>
        </p:nvSpPr>
        <p:spPr>
          <a:xfrm>
            <a:off x="1547664" y="260648"/>
            <a:ext cx="6995120" cy="4421188"/>
          </a:xfrm>
        </p:spPr>
        <p:txBody>
          <a:bodyPr/>
          <a:lstStyle/>
          <a:p>
            <a:pPr marL="0" indent="0" algn="ctr">
              <a:buNone/>
            </a:pPr>
            <a:r>
              <a:rPr lang="en-GB" sz="2400" b="1" u="sng" dirty="0"/>
              <a:t>Challenge 3</a:t>
            </a:r>
          </a:p>
          <a:p>
            <a:pPr marL="0" indent="0" algn="l">
              <a:buNone/>
            </a:pPr>
            <a:endParaRPr lang="en-GB" sz="1400" b="1" i="0" dirty="0">
              <a:effectLst/>
            </a:endParaRPr>
          </a:p>
          <a:p>
            <a:pPr marL="0" indent="0" algn="l">
              <a:buNone/>
            </a:pPr>
            <a:r>
              <a:rPr lang="en-GB" sz="1400" b="1" i="0" dirty="0">
                <a:effectLst/>
              </a:rPr>
              <a:t>Read the text below:</a:t>
            </a:r>
          </a:p>
          <a:p>
            <a:pPr marL="0" indent="0" algn="l">
              <a:buNone/>
            </a:pPr>
            <a:r>
              <a:rPr lang="en-GB" sz="1400" b="0" i="0" dirty="0">
                <a:effectLst/>
              </a:rPr>
              <a:t>As he broke out into a run, his needle-like talons made a sharp, scraping sound against the moss-covered rocks beneath him.</a:t>
            </a:r>
          </a:p>
          <a:p>
            <a:pPr marL="0" indent="0" algn="l">
              <a:buNone/>
            </a:pPr>
            <a:r>
              <a:rPr lang="en-GB" sz="1400" b="0" i="0" dirty="0">
                <a:effectLst/>
              </a:rPr>
              <a:t>The wind gusting behind him would be beneficial as he took his leap of faith off the cliff top. It was always a risky business, but when a moment like this came around, he had to make it count…</a:t>
            </a:r>
          </a:p>
          <a:p>
            <a:pPr marL="0" indent="0" algn="l">
              <a:buNone/>
            </a:pPr>
            <a:endParaRPr lang="en-GB" sz="1400" b="1" dirty="0"/>
          </a:p>
          <a:p>
            <a:pPr marL="0" indent="0" algn="l">
              <a:buNone/>
            </a:pPr>
            <a:r>
              <a:rPr lang="en-GB" sz="1400" b="1" i="0" dirty="0">
                <a:effectLst/>
              </a:rPr>
              <a:t>Question time!</a:t>
            </a:r>
          </a:p>
          <a:p>
            <a:pPr marL="0" indent="0" algn="l">
              <a:buNone/>
            </a:pPr>
            <a:r>
              <a:rPr lang="en-GB" sz="1400" b="0" i="0" dirty="0">
                <a:effectLst/>
              </a:rPr>
              <a:t>What do you think the owl has seen?</a:t>
            </a:r>
          </a:p>
          <a:p>
            <a:pPr marL="0" indent="0" algn="l">
              <a:buNone/>
            </a:pPr>
            <a:r>
              <a:rPr lang="en-GB" sz="1400" b="0" i="0" dirty="0">
                <a:effectLst/>
              </a:rPr>
              <a:t>How would the ‘wind gusting behind him’ help him?</a:t>
            </a:r>
          </a:p>
          <a:p>
            <a:pPr marL="0" indent="0" algn="l">
              <a:buNone/>
            </a:pPr>
            <a:r>
              <a:rPr lang="en-GB" sz="1400" b="0" i="0" dirty="0">
                <a:effectLst/>
              </a:rPr>
              <a:t>Why do you think the author has used the term ‘leap of faith’? </a:t>
            </a:r>
          </a:p>
          <a:p>
            <a:pPr marL="0" indent="0" algn="l">
              <a:buNone/>
            </a:pPr>
            <a:endParaRPr lang="en-GB" sz="1400" dirty="0"/>
          </a:p>
          <a:p>
            <a:pPr marL="0" indent="0" algn="l">
              <a:buNone/>
            </a:pPr>
            <a:r>
              <a:rPr lang="en-GB" sz="1400" i="0" dirty="0">
                <a:effectLst/>
              </a:rPr>
              <a:t>The words ‘Leap of Faith’ were first used by a Danish man (</a:t>
            </a:r>
            <a:r>
              <a:rPr lang="en-GB" sz="1400" i="0" dirty="0" err="1">
                <a:effectLst/>
              </a:rPr>
              <a:t>Søren</a:t>
            </a:r>
            <a:r>
              <a:rPr lang="en-GB" sz="1400" i="0" dirty="0">
                <a:effectLst/>
              </a:rPr>
              <a:t> Kierkegaard) who used them to describe how people believe in God. He thought that God was spiritual rather than an actual physical man. Therefore people</a:t>
            </a:r>
            <a:r>
              <a:rPr lang="en-GB" sz="1400" dirty="0"/>
              <a:t> who believe in God were able to ‘jump over’ the fact that they could not physically see God but could still feel his presence and power.</a:t>
            </a:r>
          </a:p>
          <a:p>
            <a:pPr marL="0" indent="0" algn="l">
              <a:buNone/>
            </a:pPr>
            <a:endParaRPr lang="en-GB" sz="1400" i="0" dirty="0">
              <a:effectLst/>
            </a:endParaRPr>
          </a:p>
          <a:p>
            <a:pPr marL="0" indent="0" algn="l">
              <a:buNone/>
            </a:pPr>
            <a:r>
              <a:rPr lang="en-GB" sz="1400" dirty="0"/>
              <a:t>What do you think? Is it difficult to make a ‘leap of faith’? What do you think helps people to make a leap faith?</a:t>
            </a:r>
            <a:endParaRPr lang="en-GB" sz="1400" i="0" dirty="0">
              <a:effectLst/>
            </a:endParaRPr>
          </a:p>
        </p:txBody>
      </p:sp>
    </p:spTree>
    <p:extLst>
      <p:ext uri="{BB962C8B-B14F-4D97-AF65-F5344CB8AC3E}">
        <p14:creationId xmlns:p14="http://schemas.microsoft.com/office/powerpoint/2010/main" val="3863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ource image">
            <a:extLst>
              <a:ext uri="{FF2B5EF4-FFF2-40B4-BE49-F238E27FC236}">
                <a16:creationId xmlns:a16="http://schemas.microsoft.com/office/drawing/2014/main" id="{8140331E-2C10-4A9F-94E3-C3D51B8EFAA4}"/>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47664" y="908720"/>
            <a:ext cx="7105029"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7866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py of PPT_template [Read-Only] [Compatibility Mode]" id="{B20C2875-9782-4E3B-A8EB-088CE04F0DB8}" vid="{FECFB706-8450-4824-BDED-583A9BEB2880}"/>
    </a:ext>
  </a:ext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On-screen Show (4:3)</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Myriad Pro</vt:lpstr>
      <vt:lpstr>proxima-nova-alt</vt:lpstr>
      <vt:lpstr>Office Theme</vt:lpstr>
      <vt:lpstr>What do you see? All the following pictures have an animal theme. Use the questions to help you reflect on different emotions, values and Bible verses. You may like to look at one picture each day in worship this week.</vt:lpstr>
      <vt:lpstr>PowerPoint Presentation</vt:lpstr>
      <vt:lpstr>PowerPoint Presentation</vt:lpstr>
      <vt:lpstr>Challenge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see? Look at each of these pictures.  Use the questions to help you reflect on the Easter story.  You may like to do one picture each day in worship this week.</dc:title>
  <dc:creator>Sue Bowen</dc:creator>
  <cp:lastModifiedBy>Rose Jeffery</cp:lastModifiedBy>
  <cp:revision>40</cp:revision>
  <dcterms:created xsi:type="dcterms:W3CDTF">2021-03-16T10:50:34Z</dcterms:created>
  <dcterms:modified xsi:type="dcterms:W3CDTF">2022-03-23T10:04:43Z</dcterms:modified>
</cp:coreProperties>
</file>