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7" r:id="rId2"/>
    <p:sldId id="269" r:id="rId3"/>
    <p:sldId id="270" r:id="rId4"/>
    <p:sldId id="271" r:id="rId5"/>
    <p:sldId id="272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274" r:id="rId22"/>
    <p:sldId id="297" r:id="rId23"/>
    <p:sldId id="298" r:id="rId24"/>
    <p:sldId id="299" r:id="rId25"/>
    <p:sldId id="275" r:id="rId26"/>
    <p:sldId id="277" r:id="rId27"/>
    <p:sldId id="278" r:id="rId28"/>
    <p:sldId id="279" r:id="rId29"/>
    <p:sldId id="280" r:id="rId30"/>
    <p:sldId id="281" r:id="rId31"/>
    <p:sldId id="284" r:id="rId32"/>
    <p:sldId id="282" r:id="rId33"/>
    <p:sldId id="286" r:id="rId34"/>
    <p:sldId id="332" r:id="rId35"/>
    <p:sldId id="285" r:id="rId3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900"/>
    <a:srgbClr val="9C9C9C"/>
    <a:srgbClr val="CF0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77479" autoAdjust="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5BA2FE4-F1D2-4DF0-BBA0-59567CA5C2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031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4FE94B05-C75A-44D4-BAA4-854501FDAC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1912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77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74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74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645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accent3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7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7"/>
            <a:ext cx="2133600" cy="365125"/>
          </a:xfrm>
          <a:prstGeom prst="rect">
            <a:avLst/>
          </a:prstGeom>
        </p:spPr>
        <p:txBody>
          <a:bodyPr/>
          <a:lstStyle/>
          <a:p>
            <a:fld id="{33024136-D290-48F3-A182-4C46BEB5146B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7"/>
            <a:ext cx="4572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47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06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67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080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36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64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79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9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  <a:endParaRPr lang="en-GB" alt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0" y="0"/>
            <a:ext cx="792163" cy="6858000"/>
            <a:chOff x="0" y="0"/>
            <a:chExt cx="499" cy="4320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227" cy="4320"/>
            </a:xfrm>
            <a:prstGeom prst="rect">
              <a:avLst/>
            </a:prstGeom>
            <a:solidFill>
              <a:srgbClr val="CF0A2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272" y="0"/>
              <a:ext cx="91" cy="4320"/>
            </a:xfrm>
            <a:prstGeom prst="rect">
              <a:avLst/>
            </a:prstGeom>
            <a:solidFill>
              <a:srgbClr val="EDA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aseline="-25000">
                <a:latin typeface="Arial" charset="0"/>
                <a:cs typeface="+mn-cs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408" y="0"/>
              <a:ext cx="91" cy="4320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aseline="-25000">
                <a:latin typeface="Arial" charset="0"/>
                <a:cs typeface="+mn-cs"/>
              </a:endParaRPr>
            </a:p>
          </p:txBody>
        </p:sp>
      </p:grpSp>
      <p:pic>
        <p:nvPicPr>
          <p:cNvPr id="1029" name="Picture 13" descr="Diocesan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7"/>
          <a:stretch>
            <a:fillRect/>
          </a:stretch>
        </p:blipFill>
        <p:spPr bwMode="auto">
          <a:xfrm>
            <a:off x="7164388" y="6115050"/>
            <a:ext cx="15128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phil.dykes@winchester.anglican.or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381" y="3970819"/>
            <a:ext cx="7772400" cy="150876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pMAP19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2267339" cy="28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 Action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094260" y="2100858"/>
            <a:ext cx="4644516" cy="11881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094260" y="3292134"/>
            <a:ext cx="4644516" cy="11881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094260" y="4480266"/>
            <a:ext cx="4698522" cy="11881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18296" y="3450134"/>
            <a:ext cx="24842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b="1" dirty="0" err="1">
                <a:solidFill>
                  <a:schemeClr val="bg1"/>
                </a:solidFill>
              </a:rPr>
              <a:t>dMAP</a:t>
            </a:r>
            <a:endParaRPr lang="en-GB" sz="33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911" y="2280998"/>
            <a:ext cx="24842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b="1" dirty="0" err="1">
                <a:solidFill>
                  <a:schemeClr val="bg1"/>
                </a:solidFill>
              </a:rPr>
              <a:t>pMAP</a:t>
            </a:r>
            <a:endParaRPr lang="en-GB" sz="33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2302" y="4611237"/>
            <a:ext cx="24842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b="1" dirty="0" err="1">
                <a:solidFill>
                  <a:schemeClr val="bg1"/>
                </a:solidFill>
              </a:rPr>
              <a:t>aMAP</a:t>
            </a:r>
            <a:endParaRPr lang="en-GB" sz="3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17" y="1676400"/>
            <a:ext cx="5461000" cy="4095750"/>
          </a:xfrm>
        </p:spPr>
      </p:pic>
    </p:spTree>
    <p:extLst>
      <p:ext uri="{BB962C8B-B14F-4D97-AF65-F5344CB8AC3E}">
        <p14:creationId xmlns:p14="http://schemas.microsoft.com/office/powerpoint/2010/main" val="271227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1584198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336389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Sustainable Growth </a:t>
            </a:r>
            <a:br>
              <a:rPr lang="en-GB" dirty="0"/>
            </a:br>
            <a:r>
              <a:rPr lang="en-GB" dirty="0"/>
              <a:t>for the Common Good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1" y="1820863"/>
            <a:ext cx="3289300" cy="4104515"/>
          </a:xfrm>
        </p:spPr>
      </p:pic>
    </p:spTree>
    <p:extLst>
      <p:ext uri="{BB962C8B-B14F-4D97-AF65-F5344CB8AC3E}">
        <p14:creationId xmlns:p14="http://schemas.microsoft.com/office/powerpoint/2010/main" val="50686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Discernment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55" y="1968116"/>
            <a:ext cx="5377196" cy="3586547"/>
          </a:xfrm>
        </p:spPr>
      </p:pic>
    </p:spTree>
    <p:extLst>
      <p:ext uri="{BB962C8B-B14F-4D97-AF65-F5344CB8AC3E}">
        <p14:creationId xmlns:p14="http://schemas.microsoft.com/office/powerpoint/2010/main" val="3177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" indent="0">
              <a:buNone/>
            </a:pPr>
            <a:r>
              <a:rPr lang="en-GB" dirty="0"/>
              <a:t>“The Son can do nothing on his own, but only what he sees the Father doing; for whatever the Father does, the Son does likewise.”</a:t>
            </a:r>
          </a:p>
          <a:p>
            <a:pPr marL="51435" indent="0" algn="r">
              <a:buNone/>
            </a:pPr>
            <a:r>
              <a:rPr lang="en-GB" dirty="0"/>
              <a:t>	(John 15:19)</a:t>
            </a:r>
          </a:p>
        </p:txBody>
      </p:sp>
    </p:spTree>
    <p:extLst>
      <p:ext uri="{BB962C8B-B14F-4D97-AF65-F5344CB8AC3E}">
        <p14:creationId xmlns:p14="http://schemas.microsoft.com/office/powerpoint/2010/main" val="281250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84" y="2194920"/>
            <a:ext cx="5184816" cy="3429000"/>
          </a:xfrm>
        </p:spPr>
        <p:txBody>
          <a:bodyPr>
            <a:normAutofit fontScale="92500" lnSpcReduction="20000"/>
          </a:bodyPr>
          <a:lstStyle/>
          <a:p>
            <a:pPr marL="51435" indent="0">
              <a:buNone/>
            </a:pPr>
            <a:r>
              <a:rPr lang="en-GB" dirty="0"/>
              <a:t>Discipleship is following Christ into participation in God’s mission in the world in the power of the Spirit.</a:t>
            </a:r>
          </a:p>
          <a:p>
            <a:pPr marL="51435" indent="0">
              <a:buNone/>
            </a:pPr>
            <a:endParaRPr lang="en-GB" dirty="0"/>
          </a:p>
          <a:p>
            <a:pPr marL="51435" indent="0">
              <a:buNone/>
            </a:pPr>
            <a:r>
              <a:rPr lang="en-GB" dirty="0"/>
              <a:t>The key task of missional church practice is ‘the discipline of spiritual discernment’.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144">
            <a:off x="590549" y="1486585"/>
            <a:ext cx="2569634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3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Led by the Holy Spirit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Christians in Antioch send Paul and Barnabas on mission </a:t>
            </a:r>
          </a:p>
          <a:p>
            <a:r>
              <a:rPr lang="en-GB" dirty="0"/>
              <a:t>Paul and his team are guided where go</a:t>
            </a:r>
          </a:p>
          <a:p>
            <a:r>
              <a:rPr lang="en-GB" dirty="0"/>
              <a:t>The Jerusalem Church recognises God’s mission includes the Gentiles (Acts 15)</a:t>
            </a:r>
          </a:p>
        </p:txBody>
      </p:sp>
    </p:spTree>
    <p:extLst>
      <p:ext uri="{BB962C8B-B14F-4D97-AF65-F5344CB8AC3E}">
        <p14:creationId xmlns:p14="http://schemas.microsoft.com/office/powerpoint/2010/main" val="320064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God doing in your area of his mission?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99" y="1927098"/>
            <a:ext cx="3860180" cy="3800793"/>
          </a:xfrm>
        </p:spPr>
      </p:pic>
    </p:spTree>
    <p:extLst>
      <p:ext uri="{BB962C8B-B14F-4D97-AF65-F5344CB8AC3E}">
        <p14:creationId xmlns:p14="http://schemas.microsoft.com/office/powerpoint/2010/main" val="77553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Stewardship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32" y="2138363"/>
            <a:ext cx="5381237" cy="3429000"/>
          </a:xfrm>
        </p:spPr>
      </p:pic>
    </p:spTree>
    <p:extLst>
      <p:ext uri="{BB962C8B-B14F-4D97-AF65-F5344CB8AC3E}">
        <p14:creationId xmlns:p14="http://schemas.microsoft.com/office/powerpoint/2010/main" val="82983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…..God gives the growth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995353"/>
            <a:ext cx="5175250" cy="3452210"/>
          </a:xfrm>
        </p:spPr>
      </p:pic>
    </p:spTree>
    <p:extLst>
      <p:ext uri="{BB962C8B-B14F-4D97-AF65-F5344CB8AC3E}">
        <p14:creationId xmlns:p14="http://schemas.microsoft.com/office/powerpoint/2010/main" val="374443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1143000"/>
          </a:xfrm>
        </p:spPr>
        <p:txBody>
          <a:bodyPr/>
          <a:lstStyle/>
          <a:p>
            <a:r>
              <a:rPr lang="en-GB" dirty="0"/>
              <a:t>Why  we need to re-imagine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Castlepoint</a:t>
            </a:r>
            <a:r>
              <a:rPr lang="en-GB" dirty="0"/>
              <a:t> </a:t>
            </a:r>
            <a:r>
              <a:rPr lang="en-GB" dirty="0" err="1"/>
              <a:t>etc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06250"/>
            <a:ext cx="4032448" cy="3241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5666"/>
            <a:ext cx="4310880" cy="30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1143000"/>
          </a:xfrm>
        </p:spPr>
        <p:txBody>
          <a:bodyPr/>
          <a:lstStyle/>
          <a:p>
            <a:r>
              <a:rPr lang="en-GB" dirty="0"/>
              <a:t>Why  we need to re-imagine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Castlepoint</a:t>
            </a:r>
            <a:r>
              <a:rPr lang="en-GB" dirty="0"/>
              <a:t> </a:t>
            </a:r>
            <a:r>
              <a:rPr lang="en-GB" dirty="0" err="1"/>
              <a:t>etc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12976"/>
            <a:ext cx="3430767" cy="257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75" y="1446931"/>
            <a:ext cx="245745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8" y="1340768"/>
            <a:ext cx="3986452" cy="24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1143000"/>
          </a:xfrm>
        </p:spPr>
        <p:txBody>
          <a:bodyPr/>
          <a:lstStyle/>
          <a:p>
            <a:r>
              <a:rPr lang="en-GB" dirty="0"/>
              <a:t>Why  we need to re-imagine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Castlepoint</a:t>
            </a:r>
            <a:r>
              <a:rPr lang="en-GB" dirty="0"/>
              <a:t> </a:t>
            </a:r>
            <a:r>
              <a:rPr lang="en-GB" dirty="0" err="1"/>
              <a:t>etc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82102"/>
            <a:ext cx="24574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9" y="1365346"/>
            <a:ext cx="3898846" cy="2351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44" y="3815949"/>
            <a:ext cx="4081684" cy="22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064896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Setting God’s People Free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93" y="980728"/>
            <a:ext cx="7351862" cy="490124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69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does it work?</a:t>
            </a:r>
          </a:p>
          <a:p>
            <a:r>
              <a:rPr lang="en-GB" dirty="0"/>
              <a:t>What will you need to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69" y="3508310"/>
            <a:ext cx="2053974" cy="20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8"/>
            <a:ext cx="9144000" cy="686767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3886" y="116632"/>
            <a:ext cx="8736227" cy="685800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GB" sz="3000" dirty="0">
                <a:solidFill>
                  <a:schemeClr val="tx1"/>
                </a:solidFill>
              </a:rPr>
              <a:t>1. Setup Phase</a:t>
            </a:r>
          </a:p>
        </p:txBody>
      </p:sp>
    </p:spTree>
    <p:extLst>
      <p:ext uri="{BB962C8B-B14F-4D97-AF65-F5344CB8AC3E}">
        <p14:creationId xmlns:p14="http://schemas.microsoft.com/office/powerpoint/2010/main" val="11166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-124" r="8032" b="124"/>
          <a:stretch/>
        </p:blipFill>
        <p:spPr>
          <a:xfrm>
            <a:off x="2555777" y="-27384"/>
            <a:ext cx="6588224" cy="6885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9512" y="188640"/>
            <a:ext cx="8736227" cy="685800"/>
          </a:xfrm>
          <a:prstGeom prst="rect">
            <a:avLst/>
          </a:prstGeom>
          <a:solidFill>
            <a:schemeClr val="tx1"/>
          </a:solidFill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GB" sz="3000" dirty="0">
                <a:solidFill>
                  <a:schemeClr val="bg1"/>
                </a:solidFill>
              </a:rPr>
              <a:t>2. Review Phase</a:t>
            </a:r>
          </a:p>
        </p:txBody>
      </p:sp>
    </p:spTree>
    <p:extLst>
      <p:ext uri="{BB962C8B-B14F-4D97-AF65-F5344CB8AC3E}">
        <p14:creationId xmlns:p14="http://schemas.microsoft.com/office/powerpoint/2010/main" val="33158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Plan Phase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2" y="4255358"/>
            <a:ext cx="1253455" cy="1512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719" y="1927099"/>
            <a:ext cx="433104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dirty="0"/>
              <a:t>Gathering ideas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dirty="0"/>
              <a:t>Connecting with the diocesan direction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dirty="0"/>
              <a:t>Discerning your response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7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520" y="246928"/>
            <a:ext cx="8736227" cy="685800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GB" sz="3000" dirty="0">
                <a:solidFill>
                  <a:schemeClr val="tx1"/>
                </a:solidFill>
              </a:rPr>
              <a:t>3. Plan Phase</a:t>
            </a:r>
          </a:p>
        </p:txBody>
      </p:sp>
    </p:spTree>
    <p:extLst>
      <p:ext uri="{BB962C8B-B14F-4D97-AF65-F5344CB8AC3E}">
        <p14:creationId xmlns:p14="http://schemas.microsoft.com/office/powerpoint/2010/main" val="37235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3886" y="116632"/>
            <a:ext cx="8736227" cy="685800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GB" sz="3000" dirty="0">
                <a:solidFill>
                  <a:schemeClr val="tx1"/>
                </a:solidFill>
              </a:rPr>
              <a:t>4. Act Phase</a:t>
            </a:r>
          </a:p>
        </p:txBody>
      </p:sp>
    </p:spTree>
    <p:extLst>
      <p:ext uri="{BB962C8B-B14F-4D97-AF65-F5344CB8AC3E}">
        <p14:creationId xmlns:p14="http://schemas.microsoft.com/office/powerpoint/2010/main" val="15136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77311"/>
            <a:ext cx="2562325" cy="2049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61" y="2169784"/>
            <a:ext cx="2577590" cy="206207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30" y="2150871"/>
            <a:ext cx="1538642" cy="2060336"/>
          </a:xfrm>
        </p:spPr>
      </p:pic>
    </p:spTree>
    <p:extLst>
      <p:ext uri="{BB962C8B-B14F-4D97-AF65-F5344CB8AC3E}">
        <p14:creationId xmlns:p14="http://schemas.microsoft.com/office/powerpoint/2010/main" val="25540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1252736"/>
          </a:xfrm>
          <a:solidFill>
            <a:schemeClr val="bg1"/>
          </a:solidFill>
        </p:spPr>
        <p:txBody>
          <a:bodyPr/>
          <a:lstStyle/>
          <a:p>
            <a:pPr marL="437198" indent="-385763" algn="r">
              <a:buFont typeface="+mj-lt"/>
              <a:buAutoNum type="arabicPeriod"/>
            </a:pPr>
            <a:r>
              <a:rPr lang="en-GB" dirty="0"/>
              <a:t>I have a pMAP from last time</a:t>
            </a:r>
          </a:p>
          <a:p>
            <a:pPr marL="51435" indent="0" algn="r">
              <a:buNone/>
            </a:pPr>
            <a:r>
              <a:rPr lang="en-GB" dirty="0"/>
              <a:t>2. I am starting new</a:t>
            </a:r>
          </a:p>
        </p:txBody>
      </p:sp>
    </p:spTree>
    <p:extLst>
      <p:ext uri="{BB962C8B-B14F-4D97-AF65-F5344CB8AC3E}">
        <p14:creationId xmlns:p14="http://schemas.microsoft.com/office/powerpoint/2010/main" val="13926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794" y="2703871"/>
            <a:ext cx="3704253" cy="1463414"/>
          </a:xfrm>
        </p:spPr>
        <p:txBody>
          <a:bodyPr/>
          <a:lstStyle/>
          <a:p>
            <a:pPr algn="ctr"/>
            <a:r>
              <a:rPr lang="en-GB" sz="7200" dirty="0"/>
              <a:t>FAQs</a:t>
            </a:r>
          </a:p>
        </p:txBody>
      </p:sp>
    </p:spTree>
    <p:extLst>
      <p:ext uri="{BB962C8B-B14F-4D97-AF65-F5344CB8AC3E}">
        <p14:creationId xmlns:p14="http://schemas.microsoft.com/office/powerpoint/2010/main" val="28170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188640"/>
            <a:ext cx="8736227" cy="685800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GB" sz="3000" dirty="0">
                <a:solidFill>
                  <a:schemeClr val="tx1"/>
                </a:solidFill>
              </a:rPr>
              <a:t>Keeping it fresh</a:t>
            </a:r>
          </a:p>
        </p:txBody>
      </p:sp>
    </p:spTree>
    <p:extLst>
      <p:ext uri="{BB962C8B-B14F-4D97-AF65-F5344CB8AC3E}">
        <p14:creationId xmlns:p14="http://schemas.microsoft.com/office/powerpoint/2010/main" val="8386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does it work?</a:t>
            </a:r>
          </a:p>
          <a:p>
            <a:r>
              <a:rPr lang="en-GB" dirty="0"/>
              <a:t>What will you need to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69" y="3508310"/>
            <a:ext cx="2053974" cy="20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234946"/>
            <a:ext cx="8208838" cy="5146381"/>
          </a:xfrm>
        </p:spPr>
        <p:txBody>
          <a:bodyPr/>
          <a:lstStyle/>
          <a:p>
            <a:pPr algn="l"/>
            <a:r>
              <a:rPr lang="en-GB" dirty="0"/>
              <a:t>O Lord, we beseech you mercifully </a:t>
            </a:r>
            <a:br>
              <a:rPr lang="en-GB" dirty="0"/>
            </a:br>
            <a:r>
              <a:rPr lang="en-GB" dirty="0"/>
              <a:t>to hear the prayers of your people</a:t>
            </a:r>
            <a:br>
              <a:rPr lang="en-GB" dirty="0"/>
            </a:br>
            <a:r>
              <a:rPr lang="en-GB" dirty="0"/>
              <a:t>who call upon you;</a:t>
            </a:r>
            <a:br>
              <a:rPr lang="en-GB" dirty="0"/>
            </a:br>
            <a:r>
              <a:rPr lang="en-GB" dirty="0"/>
              <a:t>and grant that they may both perceive and know what things they ought to do,</a:t>
            </a:r>
            <a:br>
              <a:rPr lang="en-GB" dirty="0"/>
            </a:br>
            <a:r>
              <a:rPr lang="en-GB" dirty="0"/>
              <a:t>and also may have grace and power</a:t>
            </a:r>
            <a:br>
              <a:rPr lang="en-GB" dirty="0"/>
            </a:br>
            <a:r>
              <a:rPr lang="en-GB" dirty="0"/>
              <a:t>faithfully to fulfil them;</a:t>
            </a:r>
            <a:br>
              <a:rPr lang="en-GB" dirty="0"/>
            </a:br>
            <a:r>
              <a:rPr lang="en-GB" dirty="0"/>
              <a:t>through Jesus Christ your Son our Lord. 									Amen.</a:t>
            </a:r>
            <a:br>
              <a:rPr lang="en-GB" sz="2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691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" indent="0">
              <a:buNone/>
            </a:pPr>
            <a:r>
              <a:rPr lang="en-GB" dirty="0"/>
              <a:t>For more help over specific details, please contact:</a:t>
            </a:r>
          </a:p>
          <a:p>
            <a:pPr marL="51435" indent="0">
              <a:buNone/>
            </a:pPr>
            <a:endParaRPr lang="en-GB" dirty="0"/>
          </a:p>
          <a:p>
            <a:pPr marL="51435" indent="0">
              <a:buNone/>
            </a:pPr>
            <a:r>
              <a:rPr lang="en-GB" dirty="0"/>
              <a:t>Revd Phil Dykes </a:t>
            </a:r>
            <a:r>
              <a:rPr lang="en-GB">
                <a:hlinkClick r:id="rId2"/>
              </a:rPr>
              <a:t>phil.dykes@winchester.anglican.org</a:t>
            </a:r>
            <a:r>
              <a:rPr lang="en-GB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25144"/>
            <a:ext cx="1850231" cy="13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help you create your pMAP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 what the pMAP19 process is</a:t>
            </a:r>
          </a:p>
          <a:p>
            <a:r>
              <a:rPr lang="en-GB" dirty="0"/>
              <a:t>Recognise the resources available</a:t>
            </a:r>
          </a:p>
          <a:p>
            <a:r>
              <a:rPr lang="en-GB" dirty="0"/>
              <a:t>Grasp the timetable</a:t>
            </a:r>
          </a:p>
          <a:p>
            <a:r>
              <a:rPr lang="en-GB" dirty="0"/>
              <a:t>Connect with the diocesan strategy</a:t>
            </a:r>
          </a:p>
          <a:p>
            <a:r>
              <a:rPr lang="en-GB" dirty="0"/>
              <a:t>Engage with some of the issues for the church today</a:t>
            </a:r>
          </a:p>
        </p:txBody>
      </p:sp>
    </p:spTree>
    <p:extLst>
      <p:ext uri="{BB962C8B-B14F-4D97-AF65-F5344CB8AC3E}">
        <p14:creationId xmlns:p14="http://schemas.microsoft.com/office/powerpoint/2010/main" val="226781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Timetable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8323" lvl="1" indent="0">
              <a:buNone/>
            </a:pPr>
            <a:r>
              <a:rPr lang="en-US" dirty="0"/>
              <a:t>7.30	Welcome and opening prayer</a:t>
            </a:r>
          </a:p>
          <a:p>
            <a:pPr marL="755523" lvl="1" indent="-457200"/>
            <a:r>
              <a:rPr lang="en-US" dirty="0"/>
              <a:t>		What is the Diocesan Strategy?</a:t>
            </a:r>
          </a:p>
          <a:p>
            <a:pPr marL="755523" lvl="1" indent="-457200"/>
            <a:r>
              <a:rPr lang="en-US" dirty="0"/>
              <a:t>		Why Re-imagine the church?</a:t>
            </a:r>
          </a:p>
          <a:p>
            <a:pPr marL="755523" lvl="1" indent="-457200"/>
            <a:r>
              <a:rPr lang="en-US" dirty="0"/>
              <a:t>		What is the pMAP19 process?</a:t>
            </a:r>
          </a:p>
          <a:p>
            <a:pPr marL="298323" lvl="1" indent="0">
              <a:buNone/>
            </a:pPr>
            <a:r>
              <a:rPr lang="en-US" dirty="0"/>
              <a:t>8.15	Workshops</a:t>
            </a:r>
          </a:p>
          <a:p>
            <a:pPr marL="298323" lvl="1" indent="0">
              <a:buNone/>
            </a:pPr>
            <a:r>
              <a:rPr lang="en-US" dirty="0"/>
              <a:t>8.45	FAQs</a:t>
            </a:r>
          </a:p>
          <a:p>
            <a:pPr marL="298323" lvl="1" indent="0">
              <a:buNone/>
            </a:pPr>
            <a:r>
              <a:rPr lang="en-US" dirty="0"/>
              <a:t>8.55	Prayer</a:t>
            </a:r>
          </a:p>
          <a:p>
            <a:pPr marL="298323" lvl="1" indent="0">
              <a:buNone/>
            </a:pPr>
            <a:r>
              <a:rPr lang="en-US" dirty="0"/>
              <a:t>9.00	End</a:t>
            </a:r>
          </a:p>
        </p:txBody>
      </p:sp>
    </p:spTree>
    <p:extLst>
      <p:ext uri="{BB962C8B-B14F-4D97-AF65-F5344CB8AC3E}">
        <p14:creationId xmlns:p14="http://schemas.microsoft.com/office/powerpoint/2010/main" val="30177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</a:t>
            </a:r>
            <a:r>
              <a:rPr lang="en-GB"/>
              <a:t>a reminder, </a:t>
            </a:r>
            <a:r>
              <a:rPr lang="en-GB" dirty="0"/>
              <a:t>our strategy is…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1" y="1927098"/>
            <a:ext cx="5422900" cy="3619785"/>
          </a:xfrm>
        </p:spPr>
      </p:pic>
    </p:spTree>
    <p:extLst>
      <p:ext uri="{BB962C8B-B14F-4D97-AF65-F5344CB8AC3E}">
        <p14:creationId xmlns:p14="http://schemas.microsoft.com/office/powerpoint/2010/main" val="189282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" indent="0" algn="ctr">
              <a:buNone/>
            </a:pPr>
            <a:r>
              <a:rPr lang="en-GB" dirty="0"/>
              <a:t>Living the Mission of Jesus</a:t>
            </a:r>
          </a:p>
          <a:p>
            <a:pPr marL="51435" indent="0" algn="ctr">
              <a:buNone/>
            </a:pPr>
            <a:endParaRPr lang="en-GB" dirty="0"/>
          </a:p>
          <a:p>
            <a:pPr marL="51435" indent="0" algn="ctr">
              <a:buNone/>
            </a:pPr>
            <a:r>
              <a:rPr lang="en-GB" dirty="0"/>
              <a:t>In 3 dimensions:</a:t>
            </a:r>
          </a:p>
          <a:p>
            <a:pPr marL="51435" indent="0" algn="ctr">
              <a:buNone/>
            </a:pPr>
            <a:endParaRPr lang="en-GB" dirty="0"/>
          </a:p>
          <a:p>
            <a:pPr marL="51435" indent="0" algn="ctr">
              <a:buNone/>
            </a:pPr>
            <a:r>
              <a:rPr lang="en-GB" dirty="0"/>
              <a:t>Passionate personal spirituality</a:t>
            </a:r>
          </a:p>
          <a:p>
            <a:pPr marL="51435" indent="0" algn="ctr">
              <a:buNone/>
            </a:pPr>
            <a:r>
              <a:rPr lang="en-GB" dirty="0"/>
              <a:t>Pioneering faith communities</a:t>
            </a:r>
          </a:p>
          <a:p>
            <a:pPr marL="51435" indent="0" algn="ctr">
              <a:buNone/>
            </a:pPr>
            <a:r>
              <a:rPr lang="en-GB" dirty="0"/>
              <a:t>Prophetic global citizens</a:t>
            </a:r>
          </a:p>
          <a:p>
            <a:pPr marL="51435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54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Strategic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" indent="0">
              <a:buNone/>
            </a:pPr>
            <a:r>
              <a:rPr lang="en-GB" b="1" dirty="0"/>
              <a:t>Under God, delighting in His grace and rooted in the Diocesan rule of life, we will be a Diocese in which:</a:t>
            </a:r>
          </a:p>
          <a:p>
            <a:pPr marL="51435" indent="0">
              <a:buNone/>
            </a:pPr>
            <a:endParaRPr lang="en-GB" dirty="0"/>
          </a:p>
          <a:p>
            <a:r>
              <a:rPr lang="en-GB" b="1" dirty="0"/>
              <a:t>We grow authentic disciples</a:t>
            </a:r>
            <a:endParaRPr lang="en-GB" dirty="0"/>
          </a:p>
          <a:p>
            <a:r>
              <a:rPr lang="en-GB" b="1" dirty="0"/>
              <a:t>We re-imagine the Church</a:t>
            </a:r>
            <a:endParaRPr lang="en-GB" dirty="0"/>
          </a:p>
          <a:p>
            <a:r>
              <a:rPr lang="en-GB" b="1" dirty="0"/>
              <a:t>We are agents of social transformation</a:t>
            </a:r>
          </a:p>
          <a:p>
            <a:r>
              <a:rPr lang="en-GB" b="1" dirty="0"/>
              <a:t>We belong together in Christ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73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Mission Commitments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533" y="1900438"/>
            <a:ext cx="5467081" cy="41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93168"/>
      </p:ext>
    </p:extLst>
  </p:cSld>
  <p:clrMapOvr>
    <a:masterClrMapping/>
  </p:clrMapOvr>
</p:sld>
</file>

<file path=ppt/theme/theme1.xml><?xml version="1.0" encoding="utf-8"?>
<a:theme xmlns:a="http://schemas.openxmlformats.org/drawingml/2006/main" name="PPT_template">
  <a:themeElements>
    <a:clrScheme name="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template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0</TotalTime>
  <Words>491</Words>
  <Application>Microsoft Office PowerPoint</Application>
  <PresentationFormat>On-screen Show (4:3)</PresentationFormat>
  <Paragraphs>81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Myriad Pro</vt:lpstr>
      <vt:lpstr>PPT_template</vt:lpstr>
      <vt:lpstr>PowerPoint Presentation</vt:lpstr>
      <vt:lpstr>PowerPoint Presentation</vt:lpstr>
      <vt:lpstr>PowerPoint Presentation</vt:lpstr>
      <vt:lpstr>To help you create your pMAP</vt:lpstr>
      <vt:lpstr>Timetable</vt:lpstr>
      <vt:lpstr>Just a reminder, our strategy is…</vt:lpstr>
      <vt:lpstr>Our Vision</vt:lpstr>
      <vt:lpstr>4 Strategic Priorities</vt:lpstr>
      <vt:lpstr>12 Mission Commitments</vt:lpstr>
      <vt:lpstr>Mission Action Plans</vt:lpstr>
      <vt:lpstr>PowerPoint Presentation</vt:lpstr>
      <vt:lpstr>PowerPoint Presentation</vt:lpstr>
      <vt:lpstr>Sustainable Growth  for the Common Good</vt:lpstr>
      <vt:lpstr>Discernment</vt:lpstr>
      <vt:lpstr>Jesus</vt:lpstr>
      <vt:lpstr>PowerPoint Presentation</vt:lpstr>
      <vt:lpstr>Led by the Holy Spirit …</vt:lpstr>
      <vt:lpstr>What is God doing in your area of his mission? </vt:lpstr>
      <vt:lpstr>Stewardship</vt:lpstr>
      <vt:lpstr>…..God gives the growth </vt:lpstr>
      <vt:lpstr>Why  we need to re-imagine the church</vt:lpstr>
      <vt:lpstr>Why  we need to re-imagine the church</vt:lpstr>
      <vt:lpstr>Why  we need to re-imagine the church</vt:lpstr>
      <vt:lpstr>Setting God’s People Free</vt:lpstr>
      <vt:lpstr>PowerPoint Presentation</vt:lpstr>
      <vt:lpstr>PowerPoint Presentation</vt:lpstr>
      <vt:lpstr>PowerPoint Presentation</vt:lpstr>
      <vt:lpstr>3. Plan Phase</vt:lpstr>
      <vt:lpstr>PowerPoint Presentation</vt:lpstr>
      <vt:lpstr>PowerPoint Presentation</vt:lpstr>
      <vt:lpstr>FAQs</vt:lpstr>
      <vt:lpstr>PowerPoint Presentation</vt:lpstr>
      <vt:lpstr>PowerPoint Presentation</vt:lpstr>
      <vt:lpstr>O Lord, we beseech you mercifully  to hear the prayers of your people who call upon you; and grant that they may both perceive and know what things they ought to do, and also may have grace and power faithfully to fulfil them; through Jesus Christ your Son our Lord.          Amen. </vt:lpstr>
      <vt:lpstr>PowerPoint Presentation</vt:lpstr>
    </vt:vector>
  </TitlesOfParts>
  <Company>The Diocese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Year Financial Plan</dc:title>
  <dc:creator>Colin Harbidge</dc:creator>
  <cp:lastModifiedBy>Rose Jeffery</cp:lastModifiedBy>
  <cp:revision>46</cp:revision>
  <dcterms:created xsi:type="dcterms:W3CDTF">2013-08-30T15:15:13Z</dcterms:created>
  <dcterms:modified xsi:type="dcterms:W3CDTF">2022-03-21T10:56:38Z</dcterms:modified>
</cp:coreProperties>
</file>