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1"/>
  </p:notesMasterIdLst>
  <p:sldIdLst>
    <p:sldId id="287" r:id="rId2"/>
    <p:sldId id="342" r:id="rId3"/>
    <p:sldId id="313" r:id="rId4"/>
    <p:sldId id="349" r:id="rId5"/>
    <p:sldId id="350" r:id="rId6"/>
    <p:sldId id="339" r:id="rId7"/>
    <p:sldId id="340" r:id="rId8"/>
    <p:sldId id="271" r:id="rId9"/>
    <p:sldId id="306" r:id="rId10"/>
  </p:sldIdLst>
  <p:sldSz cx="12192000" cy="6858000"/>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Clewer" initials="EC" lastIdx="7" clrIdx="0">
    <p:extLst>
      <p:ext uri="{19B8F6BF-5375-455C-9EA6-DF929625EA0E}">
        <p15:presenceInfo xmlns:p15="http://schemas.microsoft.com/office/powerpoint/2012/main" userId="S-1-5-21-2091382065-3100045652-3178841238-1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77396" autoAdjust="0"/>
  </p:normalViewPr>
  <p:slideViewPr>
    <p:cSldViewPr snapToGrid="0">
      <p:cViewPr varScale="1">
        <p:scale>
          <a:sx n="66" d="100"/>
          <a:sy n="66" d="100"/>
        </p:scale>
        <p:origin x="13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3159" tIns="46580" rIns="93159" bIns="46580" rtlCol="0"/>
          <a:lstStyle>
            <a:lvl1pPr algn="l">
              <a:defRPr sz="1200"/>
            </a:lvl1pPr>
          </a:lstStyle>
          <a:p>
            <a:endParaRPr lang="en-GB"/>
          </a:p>
        </p:txBody>
      </p:sp>
      <p:sp>
        <p:nvSpPr>
          <p:cNvPr id="3" name="Date Placeholder 2"/>
          <p:cNvSpPr>
            <a:spLocks noGrp="1"/>
          </p:cNvSpPr>
          <p:nvPr>
            <p:ph type="dt" idx="1"/>
          </p:nvPr>
        </p:nvSpPr>
        <p:spPr>
          <a:xfrm>
            <a:off x="3902598" y="0"/>
            <a:ext cx="2985558" cy="502676"/>
          </a:xfrm>
          <a:prstGeom prst="rect">
            <a:avLst/>
          </a:prstGeom>
        </p:spPr>
        <p:txBody>
          <a:bodyPr vert="horz" lIns="93159" tIns="46580" rIns="93159" bIns="46580" rtlCol="0"/>
          <a:lstStyle>
            <a:lvl1pPr algn="r">
              <a:defRPr sz="1200"/>
            </a:lvl1pPr>
          </a:lstStyle>
          <a:p>
            <a:fld id="{E0A23A03-34DC-4F5C-8696-EE957AD00FC7}" type="datetimeFigureOut">
              <a:rPr lang="en-GB" smtClean="0"/>
              <a:t>14/06/2022</a:t>
            </a:fld>
            <a:endParaRPr lang="en-GB"/>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3159" tIns="46580" rIns="93159" bIns="46580" rtlCol="0" anchor="ctr"/>
          <a:lstStyle/>
          <a:p>
            <a:endParaRPr lang="en-GB"/>
          </a:p>
        </p:txBody>
      </p:sp>
      <p:sp>
        <p:nvSpPr>
          <p:cNvPr id="5" name="Notes Placeholder 4"/>
          <p:cNvSpPr>
            <a:spLocks noGrp="1"/>
          </p:cNvSpPr>
          <p:nvPr>
            <p:ph type="body" sz="quarter" idx="3"/>
          </p:nvPr>
        </p:nvSpPr>
        <p:spPr>
          <a:xfrm>
            <a:off x="688975" y="4821505"/>
            <a:ext cx="5511800" cy="3944869"/>
          </a:xfrm>
          <a:prstGeom prst="rect">
            <a:avLst/>
          </a:prstGeom>
        </p:spPr>
        <p:txBody>
          <a:bodyPr vert="horz" lIns="93159" tIns="46580" rIns="93159" bIns="465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40"/>
            <a:ext cx="2985558" cy="502675"/>
          </a:xfrm>
          <a:prstGeom prst="rect">
            <a:avLst/>
          </a:prstGeom>
        </p:spPr>
        <p:txBody>
          <a:bodyPr vert="horz" lIns="93159" tIns="46580" rIns="93159" bIns="46580" rtlCol="0" anchor="b"/>
          <a:lstStyle>
            <a:lvl1pPr algn="l">
              <a:defRPr sz="1200"/>
            </a:lvl1pPr>
          </a:lstStyle>
          <a:p>
            <a:endParaRPr lang="en-GB"/>
          </a:p>
        </p:txBody>
      </p:sp>
      <p:sp>
        <p:nvSpPr>
          <p:cNvPr id="7" name="Slide Number Placeholder 6"/>
          <p:cNvSpPr>
            <a:spLocks noGrp="1"/>
          </p:cNvSpPr>
          <p:nvPr>
            <p:ph type="sldNum" sz="quarter" idx="5"/>
          </p:nvPr>
        </p:nvSpPr>
        <p:spPr>
          <a:xfrm>
            <a:off x="3902598" y="9516040"/>
            <a:ext cx="2985558" cy="502675"/>
          </a:xfrm>
          <a:prstGeom prst="rect">
            <a:avLst/>
          </a:prstGeom>
        </p:spPr>
        <p:txBody>
          <a:bodyPr vert="horz" lIns="93159" tIns="46580" rIns="93159" bIns="46580" rtlCol="0" anchor="b"/>
          <a:lstStyle>
            <a:lvl1pPr algn="r">
              <a:defRPr sz="1200"/>
            </a:lvl1pPr>
          </a:lstStyle>
          <a:p>
            <a:fld id="{3194CFF2-F449-42B8-A9B2-1439CC41D71B}" type="slidenum">
              <a:rPr lang="en-GB" smtClean="0"/>
              <a:t>‹#›</a:t>
            </a:fld>
            <a:endParaRPr lang="en-GB"/>
          </a:p>
        </p:txBody>
      </p:sp>
    </p:spTree>
    <p:extLst>
      <p:ext uri="{BB962C8B-B14F-4D97-AF65-F5344CB8AC3E}">
        <p14:creationId xmlns:p14="http://schemas.microsoft.com/office/powerpoint/2010/main" val="186623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94CFF2-F449-42B8-A9B2-1439CC41D71B}" type="slidenum">
              <a:rPr lang="en-GB" smtClean="0"/>
              <a:t>1</a:t>
            </a:fld>
            <a:endParaRPr lang="en-GB"/>
          </a:p>
        </p:txBody>
      </p:sp>
    </p:spTree>
    <p:extLst>
      <p:ext uri="{BB962C8B-B14F-4D97-AF65-F5344CB8AC3E}">
        <p14:creationId xmlns:p14="http://schemas.microsoft.com/office/powerpoint/2010/main" val="5809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r>
              <a:rPr lang="en-US" altLang="en-US" dirty="0"/>
              <a:t>When working with people who are grieving, statistics can only paint one part of the picture. They can give some indication of the number of children who experience bereavement each year – and how our services respond. They cannot, of course, begin to describe the huge range of responses and reactions that bereaved people experience.</a:t>
            </a:r>
          </a:p>
          <a:p>
            <a:pPr defTabSz="931591">
              <a:defRPr/>
            </a:pPr>
            <a:endParaRPr lang="en-US" altLang="en-US" dirty="0"/>
          </a:p>
          <a:p>
            <a:r>
              <a:rPr lang="en-GB" dirty="0"/>
              <a:t>Based</a:t>
            </a:r>
            <a:r>
              <a:rPr lang="en-GB" baseline="0" dirty="0"/>
              <a:t> on 2017 statistics</a:t>
            </a:r>
          </a:p>
          <a:p>
            <a:endParaRPr lang="en-GB" baseline="0" dirty="0"/>
          </a:p>
          <a:p>
            <a:r>
              <a:rPr lang="en-GB" baseline="0" dirty="0"/>
              <a:t>When you apply these statistics to the classroom you are looking at 1 in 29 children is bereaved of a parent before they leave school, this DOES NOT take into consideration any other relationships, when you do this it is much higher and when you include a pet bereavement (often young children’s first experience of death) it is the majority of the class.</a:t>
            </a:r>
          </a:p>
          <a:p>
            <a:endParaRPr lang="en-GB" baseline="0" dirty="0"/>
          </a:p>
          <a:p>
            <a:r>
              <a:rPr lang="en-GB" baseline="0" dirty="0"/>
              <a:t>With these statistics in mind you DO have bereaved pupils in your school – but how do you know who they are?</a:t>
            </a:r>
          </a:p>
        </p:txBody>
      </p:sp>
      <p:sp>
        <p:nvSpPr>
          <p:cNvPr id="4" name="Slide Number Placeholder 3"/>
          <p:cNvSpPr>
            <a:spLocks noGrp="1"/>
          </p:cNvSpPr>
          <p:nvPr>
            <p:ph type="sldNum" sz="quarter" idx="10"/>
          </p:nvPr>
        </p:nvSpPr>
        <p:spPr/>
        <p:txBody>
          <a:bodyPr/>
          <a:lstStyle/>
          <a:p>
            <a:fld id="{3194CFF2-F449-42B8-A9B2-1439CC41D71B}" type="slidenum">
              <a:rPr lang="en-GB" smtClean="0"/>
              <a:t>2</a:t>
            </a:fld>
            <a:endParaRPr lang="en-GB"/>
          </a:p>
        </p:txBody>
      </p:sp>
    </p:spTree>
    <p:extLst>
      <p:ext uri="{BB962C8B-B14F-4D97-AF65-F5344CB8AC3E}">
        <p14:creationId xmlns:p14="http://schemas.microsoft.com/office/powerpoint/2010/main" val="259177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support group in:</a:t>
            </a:r>
          </a:p>
          <a:p>
            <a:endParaRPr lang="en-GB" dirty="0"/>
          </a:p>
          <a:p>
            <a:pPr marL="174673" indent="-174673">
              <a:buFont typeface="Arial" panose="020B0604020202020204" pitchFamily="34" charset="0"/>
              <a:buChar char="•"/>
            </a:pPr>
            <a:r>
              <a:rPr lang="en-GB" baseline="0" dirty="0"/>
              <a:t>Andover 0-18</a:t>
            </a:r>
          </a:p>
          <a:p>
            <a:pPr marL="174673" indent="-174673">
              <a:buFont typeface="Arial" panose="020B0604020202020204" pitchFamily="34" charset="0"/>
              <a:buChar char="•"/>
            </a:pPr>
            <a:r>
              <a:rPr lang="en-GB" baseline="0" dirty="0"/>
              <a:t>Basingstoke 0-18</a:t>
            </a:r>
          </a:p>
          <a:p>
            <a:pPr marL="174673" indent="-174673">
              <a:buFont typeface="Arial" panose="020B0604020202020204" pitchFamily="34" charset="0"/>
              <a:buChar char="•"/>
            </a:pPr>
            <a:r>
              <a:rPr lang="en-GB" baseline="0" dirty="0"/>
              <a:t>Chandlers Ford 0-11</a:t>
            </a:r>
          </a:p>
          <a:p>
            <a:pPr marL="174673" indent="-174673">
              <a:buFont typeface="Arial" panose="020B0604020202020204" pitchFamily="34" charset="0"/>
              <a:buChar char="•"/>
            </a:pPr>
            <a:r>
              <a:rPr lang="en-GB" baseline="0" dirty="0"/>
              <a:t>Gosport 0-18</a:t>
            </a:r>
          </a:p>
          <a:p>
            <a:pPr marL="174673" indent="-174673">
              <a:buFont typeface="Arial" panose="020B0604020202020204" pitchFamily="34" charset="0"/>
              <a:buChar char="•"/>
            </a:pPr>
            <a:r>
              <a:rPr lang="en-GB" baseline="0" dirty="0"/>
              <a:t>New Milton 0-18</a:t>
            </a:r>
          </a:p>
          <a:p>
            <a:pPr marL="174673" indent="-174673">
              <a:buFont typeface="Arial" panose="020B0604020202020204" pitchFamily="34" charset="0"/>
              <a:buChar char="•"/>
            </a:pPr>
            <a:r>
              <a:rPr lang="en-GB" baseline="0" dirty="0"/>
              <a:t>Portsmouth 0-18</a:t>
            </a:r>
          </a:p>
          <a:p>
            <a:pPr marL="174673" indent="-174673">
              <a:buFont typeface="Arial" panose="020B0604020202020204" pitchFamily="34" charset="0"/>
              <a:buChar char="•"/>
            </a:pPr>
            <a:r>
              <a:rPr lang="en-GB" baseline="0" dirty="0"/>
              <a:t>YPG 11-18</a:t>
            </a:r>
          </a:p>
          <a:p>
            <a:pPr marL="174673" indent="-174673">
              <a:buFont typeface="Arial" panose="020B0604020202020204" pitchFamily="34" charset="0"/>
              <a:buChar char="•"/>
            </a:pPr>
            <a:r>
              <a:rPr lang="en-GB" baseline="0" dirty="0"/>
              <a:t>ActiveMe360 Weekly sports group – 4-16 (held in Chandlers Ford)</a:t>
            </a:r>
          </a:p>
          <a:p>
            <a:br>
              <a:rPr lang="en-GB" dirty="0"/>
            </a:br>
            <a:endParaRPr lang="en-GB" dirty="0"/>
          </a:p>
        </p:txBody>
      </p:sp>
      <p:sp>
        <p:nvSpPr>
          <p:cNvPr id="4" name="Slide Number Placeholder 3"/>
          <p:cNvSpPr>
            <a:spLocks noGrp="1"/>
          </p:cNvSpPr>
          <p:nvPr>
            <p:ph type="sldNum" sz="quarter" idx="10"/>
          </p:nvPr>
        </p:nvSpPr>
        <p:spPr/>
        <p:txBody>
          <a:bodyPr/>
          <a:lstStyle/>
          <a:p>
            <a:pPr defTabSz="465795">
              <a:defRPr/>
            </a:pPr>
            <a:fld id="{3194CFF2-F449-42B8-A9B2-1439CC41D71B}" type="slidenum">
              <a:rPr lang="en-GB">
                <a:solidFill>
                  <a:prstClr val="black"/>
                </a:solidFill>
                <a:latin typeface="Calibri" panose="020F0502020204030204"/>
              </a:rPr>
              <a:pPr defTabSz="465795">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182643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Simon Says we help</a:t>
            </a:r>
            <a:r>
              <a:rPr lang="en-GB" baseline="0" dirty="0"/>
              <a:t> children to be able to tell their story, to accept their grief, realise there is a future and help them grow into that.</a:t>
            </a:r>
          </a:p>
          <a:p>
            <a:endParaRPr lang="en-GB" dirty="0"/>
          </a:p>
          <a:p>
            <a:r>
              <a:rPr lang="en-GB" dirty="0"/>
              <a:t>You never get over your loss, you</a:t>
            </a:r>
            <a:r>
              <a:rPr lang="en-GB" baseline="0" dirty="0"/>
              <a:t> learn how to move on with your new life, it will always be a part of you and will shape the new you.</a:t>
            </a:r>
          </a:p>
          <a:p>
            <a:pPr defTabSz="931591">
              <a:defRPr/>
            </a:pPr>
            <a:endParaRPr lang="en-GB" baseline="0" dirty="0"/>
          </a:p>
          <a:p>
            <a:pPr defTabSz="931591">
              <a:defRPr/>
            </a:pPr>
            <a:r>
              <a:rPr lang="en-GB" baseline="0" dirty="0"/>
              <a:t>One of the biggest problems with grief is you cannot take away the pain, humans by nature are often fixers and this is something you cannot fix but instead you can help the young people by joining them on their journey so they know they are not alone.</a:t>
            </a:r>
          </a:p>
          <a:p>
            <a:endParaRPr lang="en-GB" dirty="0"/>
          </a:p>
        </p:txBody>
      </p:sp>
      <p:sp>
        <p:nvSpPr>
          <p:cNvPr id="4" name="Slide Number Placeholder 3"/>
          <p:cNvSpPr>
            <a:spLocks noGrp="1"/>
          </p:cNvSpPr>
          <p:nvPr>
            <p:ph type="sldNum" sz="quarter" idx="10"/>
          </p:nvPr>
        </p:nvSpPr>
        <p:spPr/>
        <p:txBody>
          <a:bodyPr/>
          <a:lstStyle/>
          <a:p>
            <a:fld id="{3194CFF2-F449-42B8-A9B2-1439CC41D71B}" type="slidenum">
              <a:rPr lang="en-GB" smtClean="0"/>
              <a:t>4</a:t>
            </a:fld>
            <a:endParaRPr lang="en-GB"/>
          </a:p>
        </p:txBody>
      </p:sp>
    </p:spTree>
    <p:extLst>
      <p:ext uri="{BB962C8B-B14F-4D97-AF65-F5344CB8AC3E}">
        <p14:creationId xmlns:p14="http://schemas.microsoft.com/office/powerpoint/2010/main" val="377782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2 key things we can do to help children:  </a:t>
            </a:r>
          </a:p>
          <a:p>
            <a:endParaRPr lang="en-GB" baseline="0" dirty="0"/>
          </a:p>
          <a:p>
            <a:r>
              <a:rPr lang="en-GB" baseline="0" dirty="0"/>
              <a:t>1) The first is Educate them.  As a society rarely do we talk about the topic of death and dying, we do not model how to have those difficult conversations so when we encounter death we often do not know what to do and what to say.  Death is the one thing we can be guaranteed of, we are all born and we will all die.  We need to normalise death and support children and young people to talk about the topic in a natural and organic way, we need to normalise death.</a:t>
            </a:r>
          </a:p>
          <a:p>
            <a:endParaRPr lang="en-GB" dirty="0"/>
          </a:p>
          <a:p>
            <a:r>
              <a:rPr lang="en-GB" dirty="0"/>
              <a:t>2) The second is to be prepared for when we encounter a death – that may be of a parent, staff, pupil</a:t>
            </a:r>
            <a:r>
              <a:rPr lang="en-GB" baseline="0" dirty="0"/>
              <a:t> or a key member of the local community.  Every school has a fire evacuation plan to look after the physical wellbeing of the school community in a time of crisis but few have needed to action it.  So why do schools not have a bereavement plan in place to look after the emotional wellbeing of the school community?  If you have already planned how you are going to respond as a school when you are in a time of crisis it will be so much easier than trying to navigate and make decisions when you are in shock and emotional.</a:t>
            </a:r>
            <a:endParaRPr lang="en-GB" dirty="0"/>
          </a:p>
        </p:txBody>
      </p:sp>
      <p:sp>
        <p:nvSpPr>
          <p:cNvPr id="4" name="Slide Number Placeholder 3"/>
          <p:cNvSpPr>
            <a:spLocks noGrp="1"/>
          </p:cNvSpPr>
          <p:nvPr>
            <p:ph type="sldNum" sz="quarter" idx="10"/>
          </p:nvPr>
        </p:nvSpPr>
        <p:spPr/>
        <p:txBody>
          <a:bodyPr/>
          <a:lstStyle/>
          <a:p>
            <a:fld id="{3194CFF2-F449-42B8-A9B2-1439CC41D71B}" type="slidenum">
              <a:rPr lang="en-GB" smtClean="0"/>
              <a:t>5</a:t>
            </a:fld>
            <a:endParaRPr lang="en-GB"/>
          </a:p>
        </p:txBody>
      </p:sp>
    </p:spTree>
    <p:extLst>
      <p:ext uri="{BB962C8B-B14F-4D97-AF65-F5344CB8AC3E}">
        <p14:creationId xmlns:p14="http://schemas.microsoft.com/office/powerpoint/2010/main" val="238960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000000"/>
              </a:solidFill>
              <a:effectLst/>
              <a:latin typeface="system-ui"/>
            </a:endParaRPr>
          </a:p>
          <a:p>
            <a:endParaRPr lang="en-GB" dirty="0"/>
          </a:p>
        </p:txBody>
      </p:sp>
      <p:sp>
        <p:nvSpPr>
          <p:cNvPr id="4" name="Slide Number Placeholder 3"/>
          <p:cNvSpPr>
            <a:spLocks noGrp="1"/>
          </p:cNvSpPr>
          <p:nvPr>
            <p:ph type="sldNum" sz="quarter" idx="10"/>
          </p:nvPr>
        </p:nvSpPr>
        <p:spPr/>
        <p:txBody>
          <a:bodyPr/>
          <a:lstStyle/>
          <a:p>
            <a:fld id="{3194CFF2-F449-42B8-A9B2-1439CC41D71B}" type="slidenum">
              <a:rPr lang="en-GB" smtClean="0"/>
              <a:t>6</a:t>
            </a:fld>
            <a:endParaRPr lang="en-GB"/>
          </a:p>
        </p:txBody>
      </p:sp>
    </p:spTree>
    <p:extLst>
      <p:ext uri="{BB962C8B-B14F-4D97-AF65-F5344CB8AC3E}">
        <p14:creationId xmlns:p14="http://schemas.microsoft.com/office/powerpoint/2010/main" val="200907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Lessons for Key Stage 1 and 2 are designed to fit in with and alongside the curriculum you currently study within school.  Areas where the topic of death, dying and bereavement naturally occur but at present these are not used to extend children's learning and understanding in this direction.</a:t>
            </a:r>
          </a:p>
          <a:p>
            <a:r>
              <a:rPr lang="en-GB" baseline="0" dirty="0"/>
              <a:t> </a:t>
            </a:r>
          </a:p>
          <a:p>
            <a:r>
              <a:rPr lang="en-GB" baseline="0" dirty="0"/>
              <a:t>For example in Key Stage 1 you may explore the life cycle of an animal but this is an ideal opportunity to introduce the concept of life spans – that everything that is living will at some point die, death is normal and natural, living things are born they die and they have a lifespan in between but this is different for insects and animals; some live for days where as others live for 100s of years and humans are somewhere in between), giving them a chance to depict their life story so far leaving pages for the story yet to be written and reassuring most of us live to be old and wrinkly!!</a:t>
            </a:r>
          </a:p>
          <a:p>
            <a:endParaRPr lang="en-GB" baseline="0" dirty="0"/>
          </a:p>
          <a:p>
            <a:r>
              <a:rPr lang="en-GB" baseline="0" dirty="0"/>
              <a:t>In Key Stage 2 you will probably explore topics such as the Titanic, World Wars, Romeo and Juliet or look at the poem The Highway man but do you then use these as opportunities to think about the feelings you may go through when someone you love dies or explore the fact that the heroine in The Highway Man and Juliet sacrifices themselves and for love – is this not SUICIDE!!  Soldiers killing each other in wars – is this not MURDER?!  These are great opportunities to get the children thinking about, discussing and exploring some BIG Questions in a safe and secure environment – like: Is anything worth dying for? Can death ever be happy? Is murder every ok? Lots of these question they will explore do not necessarily have an cut and dry answer, there will not necessarily be a right or wrong but they are meant to be thought provoking and allow children to talk about the bereavement related issues.  They would then move on to looking at learning different coping strategies they can draw on when they encounter big feelings they do not know what to do with.</a:t>
            </a:r>
          </a:p>
          <a:p>
            <a:endParaRPr lang="en-GB" dirty="0"/>
          </a:p>
          <a:p>
            <a:r>
              <a:rPr lang="en-GB" b="1" dirty="0"/>
              <a:t>GO TO OUR WEBSITE TO  SHOW</a:t>
            </a:r>
            <a:r>
              <a:rPr lang="en-GB" b="1" baseline="0" dirty="0"/>
              <a:t> RESOURCES AVAILABLE</a:t>
            </a:r>
          </a:p>
          <a:p>
            <a:r>
              <a:rPr lang="en-GB" b="1" dirty="0"/>
              <a:t>https://www.simonsays.org.uk/covid-19-support/</a:t>
            </a:r>
          </a:p>
          <a:p>
            <a:r>
              <a:rPr lang="en-GB" b="1" dirty="0"/>
              <a:t>https://www.simonsays.org.uk/information-for-schools-may-20/</a:t>
            </a:r>
          </a:p>
          <a:p>
            <a:endParaRPr lang="en-GB" dirty="0"/>
          </a:p>
        </p:txBody>
      </p:sp>
      <p:sp>
        <p:nvSpPr>
          <p:cNvPr id="4" name="Slide Number Placeholder 3"/>
          <p:cNvSpPr>
            <a:spLocks noGrp="1"/>
          </p:cNvSpPr>
          <p:nvPr>
            <p:ph type="sldNum" sz="quarter" idx="10"/>
          </p:nvPr>
        </p:nvSpPr>
        <p:spPr/>
        <p:txBody>
          <a:bodyPr/>
          <a:lstStyle/>
          <a:p>
            <a:fld id="{3194CFF2-F449-42B8-A9B2-1439CC41D71B}" type="slidenum">
              <a:rPr lang="en-GB" smtClean="0"/>
              <a:t>7</a:t>
            </a:fld>
            <a:endParaRPr lang="en-GB"/>
          </a:p>
        </p:txBody>
      </p:sp>
    </p:spTree>
    <p:extLst>
      <p:ext uri="{BB962C8B-B14F-4D97-AF65-F5344CB8AC3E}">
        <p14:creationId xmlns:p14="http://schemas.microsoft.com/office/powerpoint/2010/main" val="517882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If</a:t>
            </a:r>
            <a:r>
              <a:rPr lang="en-GB" baseline="0" dirty="0"/>
              <a:t> you remember the video from earlier when it talked about being bullied and people being unkind – this is unfortunately NOT uncommon and we hear many stories.  In our experience it is often as a result of children and young people NOT knowing what to do or what to say to a person who has been bereaved </a:t>
            </a:r>
          </a:p>
          <a:p>
            <a:endParaRPr lang="en-GB" baseline="0" dirty="0"/>
          </a:p>
          <a:p>
            <a:r>
              <a:rPr lang="en-GB" baseline="0" dirty="0"/>
              <a:t>SO PLEASE invite us in to do an assembly or workshops with your students – no charge but PLEASE donate funds to us as a result of your next fundraising event</a:t>
            </a:r>
          </a:p>
          <a:p>
            <a:endParaRPr lang="en-GB" baseline="0" dirty="0"/>
          </a:p>
          <a:p>
            <a:r>
              <a:rPr lang="en-GB" baseline="0" dirty="0"/>
              <a:t>	You could even share the funds between Simon Says and the new bereavement support group you are now going to set up </a:t>
            </a:r>
            <a:r>
              <a:rPr lang="en-GB" baseline="0" dirty="0">
                <a:sym typeface="Wingdings" panose="05000000000000000000" pitchFamily="2" charset="2"/>
              </a:rPr>
              <a:t> </a:t>
            </a:r>
            <a:endParaRPr lang="en-GB" dirty="0"/>
          </a:p>
          <a:p>
            <a:endParaRPr lang="en-GB" dirty="0"/>
          </a:p>
        </p:txBody>
      </p:sp>
      <p:sp>
        <p:nvSpPr>
          <p:cNvPr id="4" name="Slide Number Placeholder 3"/>
          <p:cNvSpPr>
            <a:spLocks noGrp="1"/>
          </p:cNvSpPr>
          <p:nvPr>
            <p:ph type="sldNum" sz="quarter" idx="10"/>
          </p:nvPr>
        </p:nvSpPr>
        <p:spPr/>
        <p:txBody>
          <a:bodyPr/>
          <a:lstStyle/>
          <a:p>
            <a:fld id="{3194CFF2-F449-42B8-A9B2-1439CC41D71B}" type="slidenum">
              <a:rPr lang="en-GB" smtClean="0"/>
              <a:t>8</a:t>
            </a:fld>
            <a:endParaRPr lang="en-GB"/>
          </a:p>
        </p:txBody>
      </p:sp>
    </p:spTree>
    <p:extLst>
      <p:ext uri="{BB962C8B-B14F-4D97-AF65-F5344CB8AC3E}">
        <p14:creationId xmlns:p14="http://schemas.microsoft.com/office/powerpoint/2010/main" val="40218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94CFF2-F449-42B8-A9B2-1439CC41D71B}" type="slidenum">
              <a:rPr lang="en-GB" smtClean="0"/>
              <a:t>9</a:t>
            </a:fld>
            <a:endParaRPr lang="en-GB"/>
          </a:p>
        </p:txBody>
      </p:sp>
    </p:spTree>
    <p:extLst>
      <p:ext uri="{BB962C8B-B14F-4D97-AF65-F5344CB8AC3E}">
        <p14:creationId xmlns:p14="http://schemas.microsoft.com/office/powerpoint/2010/main" val="2204539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786713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1730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4305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6329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154647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6/14/2022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77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847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6697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1639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6/14/2022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3006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6/14/2022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4166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6/14/2022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362069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education@simonsays.org.uk"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2438752" y="2437673"/>
            <a:ext cx="7729728" cy="3101983"/>
          </a:xfrm>
        </p:spPr>
        <p:txBody>
          <a:bodyPr/>
          <a:lstStyle/>
          <a:p>
            <a:r>
              <a:rPr lang="en-GB" dirty="0"/>
              <a:t>Information about Simon Says Child Bereavement Support Charity</a:t>
            </a:r>
          </a:p>
          <a:p>
            <a:pPr marL="0" indent="0">
              <a:buNone/>
            </a:pPr>
            <a:endParaRPr lang="en-GB" dirty="0"/>
          </a:p>
          <a:p>
            <a:r>
              <a:rPr lang="en-GB" dirty="0"/>
              <a:t>Online resources</a:t>
            </a:r>
          </a:p>
          <a:p>
            <a:pPr marL="0" indent="0">
              <a:buNone/>
            </a:pPr>
            <a:endParaRPr lang="en-GB" dirty="0"/>
          </a:p>
          <a:p>
            <a:r>
              <a:rPr lang="en-GB" dirty="0"/>
              <a:t>How you can help children</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249" y="5823917"/>
            <a:ext cx="1689413" cy="956416"/>
          </a:xfrm>
          <a:prstGeom prst="rect">
            <a:avLst/>
          </a:prstGeom>
        </p:spPr>
      </p:pic>
    </p:spTree>
    <p:extLst>
      <p:ext uri="{BB962C8B-B14F-4D97-AF65-F5344CB8AC3E}">
        <p14:creationId xmlns:p14="http://schemas.microsoft.com/office/powerpoint/2010/main" val="35239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nATIONALLY</a:t>
            </a:r>
          </a:p>
        </p:txBody>
      </p:sp>
      <p:sp>
        <p:nvSpPr>
          <p:cNvPr id="3" name="Content Placeholder 2"/>
          <p:cNvSpPr>
            <a:spLocks noGrp="1"/>
          </p:cNvSpPr>
          <p:nvPr>
            <p:ph idx="1"/>
          </p:nvPr>
        </p:nvSpPr>
        <p:spPr/>
        <p:txBody>
          <a:bodyPr/>
          <a:lstStyle/>
          <a:p>
            <a:endParaRPr lang="en-GB"/>
          </a:p>
        </p:txBody>
      </p:sp>
      <p:sp>
        <p:nvSpPr>
          <p:cNvPr id="4" name="Text Placeholder 3"/>
          <p:cNvSpPr>
            <a:spLocks noGrp="1"/>
          </p:cNvSpPr>
          <p:nvPr>
            <p:ph type="body" sz="half" idx="2"/>
          </p:nvPr>
        </p:nvSpPr>
        <p:spPr/>
        <p:txBody>
          <a:bodyPr/>
          <a:lstStyle/>
          <a:p>
            <a:pPr>
              <a:lnSpc>
                <a:spcPct val="80000"/>
              </a:lnSpc>
            </a:pPr>
            <a:endParaRPr lang="en-US" altLang="en-US" sz="3200" dirty="0"/>
          </a:p>
          <a:p>
            <a:pPr>
              <a:lnSpc>
                <a:spcPct val="80000"/>
              </a:lnSpc>
            </a:pPr>
            <a:r>
              <a:rPr lang="en-US" altLang="en-US" sz="1600" dirty="0"/>
              <a:t> </a:t>
            </a:r>
            <a:r>
              <a:rPr lang="en-US" sz="1600" i="1" dirty="0"/>
              <a:t>*Source: Child Bereavement UK: Office for National Statistics; National Records of Scotland; Northern Ireland Statistics and Research Agency</a:t>
            </a:r>
            <a:endParaRPr lang="en-US" alt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241" y="5743954"/>
            <a:ext cx="1689413" cy="956416"/>
          </a:xfrm>
          <a:prstGeom prst="rect">
            <a:avLst/>
          </a:prstGeom>
        </p:spPr>
      </p:pic>
      <p:grpSp>
        <p:nvGrpSpPr>
          <p:cNvPr id="6" name="Group 2"/>
          <p:cNvGrpSpPr>
            <a:grpSpLocks/>
          </p:cNvGrpSpPr>
          <p:nvPr/>
        </p:nvGrpSpPr>
        <p:grpSpPr bwMode="auto">
          <a:xfrm>
            <a:off x="6121400" y="443847"/>
            <a:ext cx="6045199" cy="5970306"/>
            <a:chOff x="106860975" y="108503225"/>
            <a:chExt cx="6645600" cy="6592776"/>
          </a:xfrm>
        </p:grpSpPr>
        <p:pic>
          <p:nvPicPr>
            <p:cNvPr id="1027" name="Picture 3" descr="2017-05-15-17-53-02[1]"/>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b="5156"/>
            <a:stretch>
              <a:fillRect/>
            </a:stretch>
          </p:blipFill>
          <p:spPr bwMode="auto">
            <a:xfrm>
              <a:off x="106862680" y="108503225"/>
              <a:ext cx="3402001" cy="21616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pexels-photo-674339[1]"/>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264671" y="108503225"/>
              <a:ext cx="3241904" cy="216126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2856025518_1a45f4342c_z[1]"/>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t="6662" b="8670"/>
            <a:stretch>
              <a:fillRect/>
            </a:stretch>
          </p:blipFill>
          <p:spPr bwMode="auto">
            <a:xfrm>
              <a:off x="106860975" y="110664494"/>
              <a:ext cx="3403696" cy="216126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school_skills_kids04_076[1]"/>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264671" y="110664494"/>
              <a:ext cx="3241904" cy="216126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1128216161_5f0496fc9a_b[1]"/>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t="1341" b="-1341"/>
            <a:stretch>
              <a:fillRect/>
            </a:stretch>
          </p:blipFill>
          <p:spPr bwMode="auto">
            <a:xfrm>
              <a:off x="106860975" y="112825763"/>
              <a:ext cx="3403696" cy="2270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2003_cheaper_by_the_dozen_FAM%20PIC[1]"/>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264671" y="112825763"/>
              <a:ext cx="3241904" cy="22411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7" name="TextBox 6"/>
          <p:cNvSpPr txBox="1"/>
          <p:nvPr/>
        </p:nvSpPr>
        <p:spPr>
          <a:xfrm rot="21190725">
            <a:off x="6121400" y="631321"/>
            <a:ext cx="3096187" cy="1015663"/>
          </a:xfrm>
          <a:prstGeom prst="rect">
            <a:avLst/>
          </a:prstGeom>
          <a:noFill/>
        </p:spPr>
        <p:txBody>
          <a:bodyPr wrap="square" rtlCol="0">
            <a:spAutoFit/>
          </a:bodyPr>
          <a:lstStyle/>
          <a:p>
            <a:r>
              <a:rPr lang="en-US" altLang="en-US" sz="2000" dirty="0">
                <a:latin typeface="Gill Sans MT" panose="020B0502020104020203" pitchFamily="34" charset="0"/>
              </a:rPr>
              <a:t>Every 22 MINUTES a child in the UK is bereaved of a parent</a:t>
            </a:r>
            <a:endParaRPr lang="en-GB" sz="2000" dirty="0"/>
          </a:p>
        </p:txBody>
      </p:sp>
      <p:sp>
        <p:nvSpPr>
          <p:cNvPr id="8" name="TextBox 7"/>
          <p:cNvSpPr txBox="1"/>
          <p:nvPr/>
        </p:nvSpPr>
        <p:spPr>
          <a:xfrm>
            <a:off x="6790336" y="1554720"/>
            <a:ext cx="2407920" cy="1200329"/>
          </a:xfrm>
          <a:prstGeom prst="rect">
            <a:avLst/>
          </a:prstGeom>
          <a:noFill/>
        </p:spPr>
        <p:txBody>
          <a:bodyPr wrap="square" rtlCol="0">
            <a:spAutoFit/>
          </a:bodyPr>
          <a:lstStyle/>
          <a:p>
            <a:pPr algn="ctr"/>
            <a:r>
              <a:rPr lang="en-US" altLang="en-US" b="1" dirty="0">
                <a:latin typeface="Gill Sans MT" panose="020B0502020104020203" pitchFamily="34" charset="0"/>
              </a:rPr>
              <a:t>That’s around </a:t>
            </a:r>
          </a:p>
          <a:p>
            <a:pPr algn="ctr"/>
            <a:r>
              <a:rPr lang="en-US" altLang="en-US" b="1" dirty="0">
                <a:latin typeface="Gill Sans MT" panose="020B0502020104020203" pitchFamily="34" charset="0"/>
              </a:rPr>
              <a:t>23,600 a year</a:t>
            </a:r>
          </a:p>
          <a:p>
            <a:pPr algn="ctr"/>
            <a:r>
              <a:rPr lang="en-US" altLang="en-US" b="1" dirty="0">
                <a:latin typeface="Gill Sans MT" panose="020B0502020104020203" pitchFamily="34" charset="0"/>
              </a:rPr>
              <a:t> 66 EVERY DAY</a:t>
            </a:r>
            <a:endParaRPr lang="en-US" b="1" dirty="0">
              <a:latin typeface="Gill Sans MT" panose="020B0502020104020203" pitchFamily="34" charset="0"/>
            </a:endParaRPr>
          </a:p>
          <a:p>
            <a:endParaRPr lang="en-GB" dirty="0"/>
          </a:p>
        </p:txBody>
      </p:sp>
      <p:sp>
        <p:nvSpPr>
          <p:cNvPr id="15" name="TextBox 14"/>
          <p:cNvSpPr txBox="1"/>
          <p:nvPr/>
        </p:nvSpPr>
        <p:spPr>
          <a:xfrm rot="21190725">
            <a:off x="9168679" y="890074"/>
            <a:ext cx="3096187" cy="400110"/>
          </a:xfrm>
          <a:prstGeom prst="rect">
            <a:avLst/>
          </a:prstGeom>
          <a:noFill/>
        </p:spPr>
        <p:txBody>
          <a:bodyPr wrap="square" rtlCol="0">
            <a:spAutoFit/>
          </a:bodyPr>
          <a:lstStyle/>
          <a:p>
            <a:r>
              <a:rPr lang="en-US" altLang="en-US" sz="2000" dirty="0">
                <a:latin typeface="Gill Sans MT" panose="020B0502020104020203" pitchFamily="34" charset="0"/>
              </a:rPr>
              <a:t>5821 people died by suicide</a:t>
            </a:r>
            <a:endParaRPr lang="en-GB" sz="2000" dirty="0"/>
          </a:p>
        </p:txBody>
      </p:sp>
      <p:sp>
        <p:nvSpPr>
          <p:cNvPr id="16" name="TextBox 15"/>
          <p:cNvSpPr txBox="1"/>
          <p:nvPr/>
        </p:nvSpPr>
        <p:spPr>
          <a:xfrm>
            <a:off x="10047659" y="3554675"/>
            <a:ext cx="2407920" cy="923330"/>
          </a:xfrm>
          <a:prstGeom prst="rect">
            <a:avLst/>
          </a:prstGeom>
          <a:noFill/>
        </p:spPr>
        <p:txBody>
          <a:bodyPr wrap="square" rtlCol="0">
            <a:spAutoFit/>
          </a:bodyPr>
          <a:lstStyle/>
          <a:p>
            <a:pPr algn="ctr"/>
            <a:r>
              <a:rPr lang="en-US" altLang="en-US" b="1" dirty="0">
                <a:latin typeface="Gill Sans MT" panose="020B0502020104020203" pitchFamily="34" charset="0"/>
              </a:rPr>
              <a:t>That’s more than</a:t>
            </a:r>
          </a:p>
          <a:p>
            <a:pPr algn="ctr"/>
            <a:r>
              <a:rPr lang="en-US" altLang="en-US" b="1" dirty="0">
                <a:latin typeface="Gill Sans MT" panose="020B0502020104020203" pitchFamily="34" charset="0"/>
              </a:rPr>
              <a:t>18 EVERY DAY</a:t>
            </a:r>
            <a:endParaRPr lang="en-US" b="1" dirty="0">
              <a:latin typeface="Gill Sans MT" panose="020B0502020104020203" pitchFamily="34" charset="0"/>
            </a:endParaRPr>
          </a:p>
          <a:p>
            <a:endParaRPr lang="en-GB" dirty="0"/>
          </a:p>
        </p:txBody>
      </p:sp>
      <p:sp>
        <p:nvSpPr>
          <p:cNvPr id="18" name="TextBox 17"/>
          <p:cNvSpPr txBox="1"/>
          <p:nvPr/>
        </p:nvSpPr>
        <p:spPr>
          <a:xfrm rot="21190725">
            <a:off x="6224741" y="2847282"/>
            <a:ext cx="3096187" cy="400110"/>
          </a:xfrm>
          <a:prstGeom prst="rect">
            <a:avLst/>
          </a:prstGeom>
          <a:noFill/>
        </p:spPr>
        <p:txBody>
          <a:bodyPr wrap="square" rtlCol="0">
            <a:spAutoFit/>
          </a:bodyPr>
          <a:lstStyle/>
          <a:p>
            <a:r>
              <a:rPr lang="en-US" altLang="en-US" sz="2000" dirty="0">
                <a:latin typeface="Gill Sans MT" panose="020B0502020104020203" pitchFamily="34" charset="0"/>
              </a:rPr>
              <a:t>3200 babies were stillborn</a:t>
            </a:r>
            <a:endParaRPr lang="en-GB" sz="2000" dirty="0"/>
          </a:p>
        </p:txBody>
      </p:sp>
      <p:sp>
        <p:nvSpPr>
          <p:cNvPr id="19" name="TextBox 18"/>
          <p:cNvSpPr txBox="1"/>
          <p:nvPr/>
        </p:nvSpPr>
        <p:spPr>
          <a:xfrm>
            <a:off x="6987524" y="3425577"/>
            <a:ext cx="2407920" cy="1200329"/>
          </a:xfrm>
          <a:prstGeom prst="rect">
            <a:avLst/>
          </a:prstGeom>
          <a:noFill/>
        </p:spPr>
        <p:txBody>
          <a:bodyPr wrap="square" rtlCol="0">
            <a:spAutoFit/>
          </a:bodyPr>
          <a:lstStyle/>
          <a:p>
            <a:pPr algn="ctr"/>
            <a:r>
              <a:rPr lang="en-US" altLang="en-US" b="1" dirty="0">
                <a:latin typeface="Gill Sans MT" panose="020B0502020104020203" pitchFamily="34" charset="0"/>
              </a:rPr>
              <a:t>That’s around </a:t>
            </a:r>
          </a:p>
          <a:p>
            <a:pPr algn="ctr"/>
            <a:r>
              <a:rPr lang="en-US" altLang="en-US" b="1" dirty="0">
                <a:latin typeface="Gill Sans MT" panose="020B0502020104020203" pitchFamily="34" charset="0"/>
              </a:rPr>
              <a:t>9  babies</a:t>
            </a:r>
          </a:p>
          <a:p>
            <a:pPr algn="ctr"/>
            <a:r>
              <a:rPr lang="en-US" altLang="en-US" b="1" dirty="0">
                <a:latin typeface="Gill Sans MT" panose="020B0502020104020203" pitchFamily="34" charset="0"/>
              </a:rPr>
              <a:t>EVERY DAY</a:t>
            </a:r>
            <a:endParaRPr lang="en-US" b="1" dirty="0">
              <a:latin typeface="Gill Sans MT" panose="020B0502020104020203" pitchFamily="34" charset="0"/>
            </a:endParaRPr>
          </a:p>
          <a:p>
            <a:endParaRPr lang="en-GB" dirty="0"/>
          </a:p>
        </p:txBody>
      </p:sp>
      <p:sp>
        <p:nvSpPr>
          <p:cNvPr id="20" name="TextBox 19"/>
          <p:cNvSpPr txBox="1"/>
          <p:nvPr/>
        </p:nvSpPr>
        <p:spPr>
          <a:xfrm rot="21190725">
            <a:off x="9210005" y="2547587"/>
            <a:ext cx="3096187" cy="707886"/>
          </a:xfrm>
          <a:prstGeom prst="rect">
            <a:avLst/>
          </a:prstGeom>
          <a:noFill/>
        </p:spPr>
        <p:txBody>
          <a:bodyPr wrap="square" rtlCol="0">
            <a:spAutoFit/>
          </a:bodyPr>
          <a:lstStyle/>
          <a:p>
            <a:r>
              <a:rPr lang="en-US" altLang="en-US" sz="2000" dirty="0">
                <a:latin typeface="Gill Sans MT" panose="020B0502020104020203" pitchFamily="34" charset="0"/>
              </a:rPr>
              <a:t>6608 babies and young children under 5 died</a:t>
            </a:r>
            <a:endParaRPr lang="en-GB" sz="2000" dirty="0"/>
          </a:p>
        </p:txBody>
      </p:sp>
      <p:sp>
        <p:nvSpPr>
          <p:cNvPr id="21" name="TextBox 20"/>
          <p:cNvSpPr txBox="1"/>
          <p:nvPr/>
        </p:nvSpPr>
        <p:spPr>
          <a:xfrm>
            <a:off x="10034021" y="1748362"/>
            <a:ext cx="2407920" cy="923330"/>
          </a:xfrm>
          <a:prstGeom prst="rect">
            <a:avLst/>
          </a:prstGeom>
          <a:noFill/>
        </p:spPr>
        <p:txBody>
          <a:bodyPr wrap="square" rtlCol="0">
            <a:spAutoFit/>
          </a:bodyPr>
          <a:lstStyle/>
          <a:p>
            <a:pPr algn="ctr"/>
            <a:r>
              <a:rPr lang="en-US" altLang="en-US" b="1" dirty="0">
                <a:latin typeface="Gill Sans MT" panose="020B0502020104020203" pitchFamily="34" charset="0"/>
              </a:rPr>
              <a:t>That’s 16 </a:t>
            </a:r>
          </a:p>
          <a:p>
            <a:pPr algn="ctr"/>
            <a:r>
              <a:rPr lang="en-US" altLang="en-US" b="1" dirty="0">
                <a:latin typeface="Gill Sans MT" panose="020B0502020104020203" pitchFamily="34" charset="0"/>
              </a:rPr>
              <a:t>EVERY DAY</a:t>
            </a:r>
            <a:endParaRPr lang="en-US" b="1" dirty="0">
              <a:latin typeface="Gill Sans MT" panose="020B0502020104020203" pitchFamily="34" charset="0"/>
            </a:endParaRPr>
          </a:p>
          <a:p>
            <a:endParaRPr lang="en-GB" dirty="0"/>
          </a:p>
        </p:txBody>
      </p:sp>
      <p:sp>
        <p:nvSpPr>
          <p:cNvPr id="22" name="TextBox 21"/>
          <p:cNvSpPr txBox="1"/>
          <p:nvPr/>
        </p:nvSpPr>
        <p:spPr>
          <a:xfrm rot="21190725">
            <a:off x="9205233" y="4661738"/>
            <a:ext cx="3096187" cy="707886"/>
          </a:xfrm>
          <a:prstGeom prst="rect">
            <a:avLst/>
          </a:prstGeom>
          <a:noFill/>
        </p:spPr>
        <p:txBody>
          <a:bodyPr wrap="square" rtlCol="0">
            <a:spAutoFit/>
          </a:bodyPr>
          <a:lstStyle/>
          <a:p>
            <a:r>
              <a:rPr lang="en-US" altLang="en-US" sz="2000" dirty="0">
                <a:latin typeface="Gill Sans MT" panose="020B0502020104020203" pitchFamily="34" charset="0"/>
              </a:rPr>
              <a:t>7653 babies, children and young people died</a:t>
            </a:r>
            <a:endParaRPr lang="en-GB" sz="2000" dirty="0"/>
          </a:p>
        </p:txBody>
      </p:sp>
      <p:sp>
        <p:nvSpPr>
          <p:cNvPr id="23" name="TextBox 22"/>
          <p:cNvSpPr txBox="1"/>
          <p:nvPr/>
        </p:nvSpPr>
        <p:spPr>
          <a:xfrm>
            <a:off x="9918175" y="5521514"/>
            <a:ext cx="2407920" cy="923330"/>
          </a:xfrm>
          <a:prstGeom prst="rect">
            <a:avLst/>
          </a:prstGeom>
          <a:noFill/>
        </p:spPr>
        <p:txBody>
          <a:bodyPr wrap="square" rtlCol="0">
            <a:spAutoFit/>
          </a:bodyPr>
          <a:lstStyle/>
          <a:p>
            <a:pPr algn="ctr"/>
            <a:r>
              <a:rPr lang="en-US" altLang="en-US" b="1" dirty="0">
                <a:latin typeface="Gill Sans MT" panose="020B0502020104020203" pitchFamily="34" charset="0"/>
              </a:rPr>
              <a:t>That’s around </a:t>
            </a:r>
          </a:p>
          <a:p>
            <a:pPr algn="ctr"/>
            <a:r>
              <a:rPr lang="en-US" altLang="en-US" b="1" dirty="0">
                <a:latin typeface="Gill Sans MT" panose="020B0502020104020203" pitchFamily="34" charset="0"/>
              </a:rPr>
              <a:t>21 EVERY DAY</a:t>
            </a:r>
            <a:endParaRPr lang="en-US" b="1" dirty="0">
              <a:latin typeface="Gill Sans MT" panose="020B0502020104020203" pitchFamily="34" charset="0"/>
            </a:endParaRPr>
          </a:p>
          <a:p>
            <a:endParaRPr lang="en-GB" dirty="0"/>
          </a:p>
        </p:txBody>
      </p:sp>
      <p:sp>
        <p:nvSpPr>
          <p:cNvPr id="24" name="TextBox 23"/>
          <p:cNvSpPr txBox="1"/>
          <p:nvPr/>
        </p:nvSpPr>
        <p:spPr>
          <a:xfrm rot="21190725">
            <a:off x="6305169" y="5080913"/>
            <a:ext cx="3096187" cy="707886"/>
          </a:xfrm>
          <a:prstGeom prst="rect">
            <a:avLst/>
          </a:prstGeom>
          <a:noFill/>
        </p:spPr>
        <p:txBody>
          <a:bodyPr wrap="square" rtlCol="0">
            <a:spAutoFit/>
          </a:bodyPr>
          <a:lstStyle/>
          <a:p>
            <a:r>
              <a:rPr lang="en-US" altLang="en-US" sz="2000" dirty="0">
                <a:latin typeface="Gill Sans MT" panose="020B0502020104020203" pitchFamily="34" charset="0"/>
              </a:rPr>
              <a:t>869 school aged children died (5-16)</a:t>
            </a:r>
            <a:endParaRPr lang="en-GB" sz="2000" dirty="0"/>
          </a:p>
        </p:txBody>
      </p:sp>
      <p:sp>
        <p:nvSpPr>
          <p:cNvPr id="11" name="Cloud Callout 10"/>
          <p:cNvSpPr/>
          <p:nvPr/>
        </p:nvSpPr>
        <p:spPr>
          <a:xfrm>
            <a:off x="289182" y="879042"/>
            <a:ext cx="5605002" cy="44580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156248" y="1893175"/>
            <a:ext cx="3874630" cy="2308324"/>
          </a:xfrm>
          <a:prstGeom prst="rect">
            <a:avLst/>
          </a:prstGeom>
          <a:noFill/>
        </p:spPr>
        <p:txBody>
          <a:bodyPr wrap="square" rtlCol="0">
            <a:spAutoFit/>
          </a:bodyPr>
          <a:lstStyle/>
          <a:p>
            <a:r>
              <a:rPr lang="en-GB" dirty="0"/>
              <a:t>Food for thought:</a:t>
            </a:r>
          </a:p>
          <a:p>
            <a:endParaRPr lang="en-GB" dirty="0"/>
          </a:p>
          <a:p>
            <a:pPr marL="285750" indent="-285750">
              <a:buFont typeface="Arial" panose="020B0604020202020204" pitchFamily="34" charset="0"/>
              <a:buChar char="•"/>
            </a:pPr>
            <a:r>
              <a:rPr lang="en-GB" dirty="0"/>
              <a:t>How many bereaved students do you have at your school?</a:t>
            </a:r>
          </a:p>
          <a:p>
            <a:pPr marL="285750" indent="-285750">
              <a:buFont typeface="Arial" panose="020B0604020202020204" pitchFamily="34" charset="0"/>
              <a:buChar char="•"/>
            </a:pPr>
            <a:r>
              <a:rPr lang="en-GB" dirty="0"/>
              <a:t>How do you capture this data?</a:t>
            </a:r>
          </a:p>
          <a:p>
            <a:pPr marL="285750" indent="-285750">
              <a:buFont typeface="Arial" panose="020B0604020202020204" pitchFamily="34" charset="0"/>
              <a:buChar char="•"/>
            </a:pPr>
            <a:r>
              <a:rPr lang="en-GB" dirty="0"/>
              <a:t>How do you cascade it to staff?</a:t>
            </a:r>
          </a:p>
          <a:p>
            <a:pPr marL="285750" indent="-285750">
              <a:buFont typeface="Arial" panose="020B0604020202020204" pitchFamily="34" charset="0"/>
              <a:buChar char="•"/>
            </a:pPr>
            <a:r>
              <a:rPr lang="en-GB" dirty="0"/>
              <a:t>How do you pass it on to the next school?</a:t>
            </a:r>
          </a:p>
        </p:txBody>
      </p:sp>
    </p:spTree>
    <p:extLst>
      <p:ext uri="{BB962C8B-B14F-4D97-AF65-F5344CB8AC3E}">
        <p14:creationId xmlns:p14="http://schemas.microsoft.com/office/powerpoint/2010/main" val="294585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5881" y="3128563"/>
            <a:ext cx="8991600" cy="1645920"/>
          </a:xfrm>
        </p:spPr>
        <p:txBody>
          <a:bodyPr/>
          <a:lstStyle/>
          <a:p>
            <a:r>
              <a:rPr lang="en-GB" dirty="0"/>
              <a:t>What do we do?</a:t>
            </a:r>
          </a:p>
        </p:txBody>
      </p:sp>
      <p:sp>
        <p:nvSpPr>
          <p:cNvPr id="5" name="Title 1"/>
          <p:cNvSpPr txBox="1">
            <a:spLocks/>
          </p:cNvSpPr>
          <p:nvPr/>
        </p:nvSpPr>
        <p:spPr bwMode="blackWhite">
          <a:xfrm>
            <a:off x="413010" y="358731"/>
            <a:ext cx="4486656" cy="1141497"/>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925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800" b="0" i="0" u="none" strike="noStrike" kern="1200" cap="all" spc="200" normalizeH="0" baseline="0" noProof="0">
                <a:ln>
                  <a:noFill/>
                </a:ln>
                <a:solidFill>
                  <a:srgbClr val="262626"/>
                </a:solidFill>
                <a:effectLst/>
                <a:uLnTx/>
                <a:uFillTx/>
                <a:latin typeface="Gill Sans MT" panose="020B0502020104020203"/>
                <a:ea typeface="+mj-ea"/>
                <a:cs typeface="+mj-cs"/>
              </a:rPr>
              <a:t>TELEPHONE SUPPORT LINE</a:t>
            </a:r>
            <a:endParaRPr kumimoji="0" lang="en-GB" sz="3800" b="0" i="0" u="none" strike="noStrike" kern="1200" cap="all" spc="200" normalizeH="0" baseline="0" noProof="0" dirty="0">
              <a:ln>
                <a:noFill/>
              </a:ln>
              <a:solidFill>
                <a:srgbClr val="262626"/>
              </a:solidFill>
              <a:effectLst/>
              <a:uLnTx/>
              <a:uFillTx/>
              <a:latin typeface="Gill Sans MT" panose="020B0502020104020203"/>
              <a:ea typeface="+mj-ea"/>
              <a:cs typeface="+mj-cs"/>
            </a:endParaRPr>
          </a:p>
        </p:txBody>
      </p:sp>
      <p:sp>
        <p:nvSpPr>
          <p:cNvPr id="6" name="Title 1"/>
          <p:cNvSpPr txBox="1">
            <a:spLocks/>
          </p:cNvSpPr>
          <p:nvPr/>
        </p:nvSpPr>
        <p:spPr bwMode="blackWhite">
          <a:xfrm>
            <a:off x="7195947" y="358731"/>
            <a:ext cx="4486656" cy="1141497"/>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925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800" b="0" i="0" u="none" strike="noStrike" kern="1200" cap="all" spc="200" normalizeH="0" baseline="0" noProof="0">
                <a:ln>
                  <a:noFill/>
                </a:ln>
                <a:solidFill>
                  <a:srgbClr val="262626"/>
                </a:solidFill>
                <a:effectLst/>
                <a:uLnTx/>
                <a:uFillTx/>
                <a:latin typeface="Gill Sans MT" panose="020B0502020104020203"/>
                <a:ea typeface="+mj-ea"/>
                <a:cs typeface="+mj-cs"/>
              </a:rPr>
              <a:t>Support booklets</a:t>
            </a:r>
            <a:endParaRPr kumimoji="0" lang="en-GB" sz="3800" b="0" i="0" u="none" strike="noStrike" kern="1200" cap="all" spc="200" normalizeH="0" baseline="0" noProof="0" dirty="0">
              <a:ln>
                <a:noFill/>
              </a:ln>
              <a:solidFill>
                <a:srgbClr val="262626"/>
              </a:solidFill>
              <a:effectLst/>
              <a:uLnTx/>
              <a:uFillTx/>
              <a:latin typeface="Gill Sans MT" panose="020B0502020104020203"/>
              <a:ea typeface="+mj-ea"/>
              <a:cs typeface="+mj-cs"/>
            </a:endParaRPr>
          </a:p>
        </p:txBody>
      </p:sp>
      <p:sp>
        <p:nvSpPr>
          <p:cNvPr id="7" name="Title 1"/>
          <p:cNvSpPr txBox="1">
            <a:spLocks/>
          </p:cNvSpPr>
          <p:nvPr/>
        </p:nvSpPr>
        <p:spPr bwMode="blackWhite">
          <a:xfrm>
            <a:off x="404668" y="5141930"/>
            <a:ext cx="4494998" cy="113464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925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800" b="0" i="0" u="none" strike="noStrike" kern="1200" cap="all" spc="200" normalizeH="0" baseline="0" noProof="0" dirty="0">
                <a:ln>
                  <a:noFill/>
                </a:ln>
                <a:solidFill>
                  <a:srgbClr val="262626"/>
                </a:solidFill>
                <a:effectLst/>
                <a:uLnTx/>
                <a:uFillTx/>
                <a:latin typeface="Gill Sans MT" panose="020B0502020104020203"/>
                <a:ea typeface="+mj-ea"/>
                <a:cs typeface="+mj-cs"/>
              </a:rPr>
              <a:t>Support groups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423" y="1732774"/>
            <a:ext cx="1269185" cy="1269185"/>
          </a:xfrm>
          <a:prstGeom prst="rect">
            <a:avLst/>
          </a:prstGeom>
        </p:spPr>
      </p:pic>
      <p:pic>
        <p:nvPicPr>
          <p:cNvPr id="9" name="Picture 8"/>
          <p:cNvPicPr>
            <a:picLocks noChangeAspect="1"/>
          </p:cNvPicPr>
          <p:nvPr/>
        </p:nvPicPr>
        <p:blipFill>
          <a:blip r:embed="rId4"/>
          <a:stretch>
            <a:fillRect/>
          </a:stretch>
        </p:blipFill>
        <p:spPr>
          <a:xfrm>
            <a:off x="4994056" y="1739165"/>
            <a:ext cx="1249210" cy="1249210"/>
          </a:xfrm>
          <a:prstGeom prst="rect">
            <a:avLst/>
          </a:prstGeom>
        </p:spPr>
      </p:pic>
      <p:pic>
        <p:nvPicPr>
          <p:cNvPr id="10" name="Picture 9"/>
          <p:cNvPicPr>
            <a:picLocks noChangeAspect="1"/>
          </p:cNvPicPr>
          <p:nvPr/>
        </p:nvPicPr>
        <p:blipFill>
          <a:blip r:embed="rId5"/>
          <a:stretch>
            <a:fillRect/>
          </a:stretch>
        </p:blipFill>
        <p:spPr>
          <a:xfrm>
            <a:off x="6454117" y="1742920"/>
            <a:ext cx="1245455" cy="124545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6729" y="1739165"/>
            <a:ext cx="1249210" cy="1249210"/>
          </a:xfrm>
          <a:prstGeom prst="rect">
            <a:avLst/>
          </a:prstGeom>
        </p:spPr>
      </p:pic>
      <p:sp>
        <p:nvSpPr>
          <p:cNvPr id="14" name="Title 1"/>
          <p:cNvSpPr txBox="1">
            <a:spLocks/>
          </p:cNvSpPr>
          <p:nvPr/>
        </p:nvSpPr>
        <p:spPr bwMode="blackWhite">
          <a:xfrm>
            <a:off x="7195947" y="4886290"/>
            <a:ext cx="4486655" cy="16459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800" b="0" i="0" u="none" strike="noStrike" kern="1200" cap="all" spc="200" normalizeH="0" baseline="0" noProof="0" dirty="0">
                <a:ln>
                  <a:noFill/>
                </a:ln>
                <a:solidFill>
                  <a:srgbClr val="262626"/>
                </a:solidFill>
                <a:effectLst/>
                <a:uLnTx/>
                <a:uFillTx/>
                <a:latin typeface="Gill Sans MT" panose="020B0502020104020203"/>
                <a:ea typeface="+mj-ea"/>
                <a:cs typeface="+mj-cs"/>
              </a:rPr>
              <a:t>support schoolS</a:t>
            </a:r>
          </a:p>
        </p:txBody>
      </p:sp>
      <p:sp>
        <p:nvSpPr>
          <p:cNvPr id="13" name="TextBox 12"/>
          <p:cNvSpPr txBox="1"/>
          <p:nvPr/>
        </p:nvSpPr>
        <p:spPr>
          <a:xfrm>
            <a:off x="851942" y="1628650"/>
            <a:ext cx="3600450" cy="646331"/>
          </a:xfrm>
          <a:prstGeom prst="rect">
            <a:avLst/>
          </a:prstGeom>
          <a:solidFill>
            <a:schemeClr val="tx1"/>
          </a:solidFill>
          <a:ln>
            <a:solidFill>
              <a:schemeClr val="bg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noProof="0" dirty="0">
                <a:ln>
                  <a:noFill/>
                </a:ln>
                <a:solidFill>
                  <a:srgbClr val="FF0000"/>
                </a:solidFill>
                <a:effectLst/>
                <a:uLnTx/>
                <a:uFillTx/>
              </a:rPr>
              <a:t>023 8064 7550</a:t>
            </a:r>
          </a:p>
        </p:txBody>
      </p:sp>
    </p:spTree>
    <p:extLst>
      <p:ext uri="{BB962C8B-B14F-4D97-AF65-F5344CB8AC3E}">
        <p14:creationId xmlns:p14="http://schemas.microsoft.com/office/powerpoint/2010/main" val="92298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272" y="0"/>
            <a:ext cx="9701456" cy="6858000"/>
          </a:xfrm>
          <a:prstGeom prst="rect">
            <a:avLst/>
          </a:prstGeom>
        </p:spPr>
      </p:pic>
    </p:spTree>
    <p:extLst>
      <p:ext uri="{BB962C8B-B14F-4D97-AF65-F5344CB8AC3E}">
        <p14:creationId xmlns:p14="http://schemas.microsoft.com/office/powerpoint/2010/main" val="311441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003" y="443144"/>
            <a:ext cx="7729728" cy="1188720"/>
          </a:xfrm>
          <a:solidFill>
            <a:srgbClr val="FF0000"/>
          </a:solidFill>
        </p:spPr>
        <p:txBody>
          <a:bodyPr/>
          <a:lstStyle/>
          <a:p>
            <a:r>
              <a:rPr lang="en-GB" dirty="0"/>
              <a:t>Talk about it!</a:t>
            </a:r>
          </a:p>
        </p:txBody>
      </p:sp>
      <p:sp>
        <p:nvSpPr>
          <p:cNvPr id="3" name="Title 1"/>
          <p:cNvSpPr txBox="1">
            <a:spLocks/>
          </p:cNvSpPr>
          <p:nvPr/>
        </p:nvSpPr>
        <p:spPr bwMode="black">
          <a:xfrm>
            <a:off x="741003" y="3414944"/>
            <a:ext cx="7729728" cy="1188720"/>
          </a:xfrm>
          <a:prstGeom prst="rect">
            <a:avLst/>
          </a:prstGeom>
          <a:solidFill>
            <a:srgbClr val="FFFF00"/>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GB" dirty="0"/>
              <a:t>Be prepared!</a:t>
            </a:r>
          </a:p>
        </p:txBody>
      </p:sp>
      <p:sp>
        <p:nvSpPr>
          <p:cNvPr id="5" name="Title 1"/>
          <p:cNvSpPr txBox="1">
            <a:spLocks/>
          </p:cNvSpPr>
          <p:nvPr/>
        </p:nvSpPr>
        <p:spPr bwMode="black">
          <a:xfrm>
            <a:off x="1456266" y="1631864"/>
            <a:ext cx="989877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GB" sz="2400" cap="none" dirty="0">
                <a:latin typeface="Calibri" panose="020F0502020204030204" pitchFamily="34" charset="0"/>
                <a:cs typeface="Calibri" panose="020F0502020204030204" pitchFamily="34" charset="0"/>
              </a:rPr>
              <a:t>Let’s equip our children &amp; young people with the skills and knowledge they need, so they know how to cope when they encounter bereavement.</a:t>
            </a:r>
          </a:p>
        </p:txBody>
      </p:sp>
      <p:sp>
        <p:nvSpPr>
          <p:cNvPr id="6" name="Title 1"/>
          <p:cNvSpPr txBox="1">
            <a:spLocks/>
          </p:cNvSpPr>
          <p:nvPr/>
        </p:nvSpPr>
        <p:spPr bwMode="black">
          <a:xfrm>
            <a:off x="1456266" y="4603664"/>
            <a:ext cx="989877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GB" sz="2400" cap="none" dirty="0">
                <a:latin typeface="Calibri" panose="020F0502020204030204" pitchFamily="34" charset="0"/>
                <a:cs typeface="Calibri" panose="020F0502020204030204" pitchFamily="34" charset="0"/>
              </a:rPr>
              <a:t>Let’s plan and equip our staff and school community to know how to respond to a bereavement when it happens.</a:t>
            </a:r>
          </a:p>
        </p:txBody>
      </p:sp>
    </p:spTree>
    <p:extLst>
      <p:ext uri="{BB962C8B-B14F-4D97-AF65-F5344CB8AC3E}">
        <p14:creationId xmlns:p14="http://schemas.microsoft.com/office/powerpoint/2010/main" val="256809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64435"/>
            <a:ext cx="7729728" cy="1188720"/>
          </a:xfrm>
        </p:spPr>
        <p:txBody>
          <a:bodyPr/>
          <a:lstStyle/>
          <a:p>
            <a:r>
              <a:rPr lang="en-GB" dirty="0"/>
              <a:t>How to Create a Whole school approach</a:t>
            </a:r>
          </a:p>
        </p:txBody>
      </p:sp>
      <p:sp>
        <p:nvSpPr>
          <p:cNvPr id="3" name="Content Placeholder 2"/>
          <p:cNvSpPr>
            <a:spLocks noGrp="1"/>
          </p:cNvSpPr>
          <p:nvPr>
            <p:ph idx="1"/>
          </p:nvPr>
        </p:nvSpPr>
        <p:spPr>
          <a:xfrm>
            <a:off x="1033668" y="1863524"/>
            <a:ext cx="10164417" cy="4630041"/>
          </a:xfrm>
        </p:spPr>
        <p:txBody>
          <a:bodyPr>
            <a:normAutofit/>
          </a:bodyPr>
          <a:lstStyle/>
          <a:p>
            <a:r>
              <a:rPr lang="en-GB" sz="2000" dirty="0"/>
              <a:t>Bereavement Policy – It ideally should outline your schools attitude towards bereavement, the support you will put in place to help children gain an understanding of this topic AND how you will support your bereaved families</a:t>
            </a:r>
          </a:p>
          <a:p>
            <a:r>
              <a:rPr lang="en-GB" sz="2000" dirty="0"/>
              <a:t>Ensuring staff feel comfortable with the content of lessons and know who to turn to if they do not.</a:t>
            </a:r>
          </a:p>
          <a:p>
            <a:r>
              <a:rPr lang="en-GB" sz="2000" dirty="0"/>
              <a:t>Highlight areas of the curriculum you CURRENTLY teach where you touch upon death but do NOT use this is an opportunity to teach and talk about bereavement</a:t>
            </a:r>
          </a:p>
          <a:p>
            <a:r>
              <a:rPr lang="en-GB" sz="2000" dirty="0"/>
              <a:t>Communicate with parents BEFORE lessons are taught so they have the opportunity to raise questions with you and talk through any concerns they may have.  Consider holding a parents information evening or inviting Simon Says to attend a parents evening/open day/hold a fund raising event…</a:t>
            </a:r>
          </a:p>
          <a:p>
            <a:r>
              <a:rPr lang="en-GB" sz="2000" b="0" i="0" dirty="0">
                <a:solidFill>
                  <a:srgbClr val="2B2B2B"/>
                </a:solidFill>
                <a:effectLst/>
                <a:latin typeface="-apple-system"/>
              </a:rPr>
              <a:t>*</a:t>
            </a:r>
            <a:r>
              <a:rPr lang="en-GB" sz="2000" b="1" i="0" dirty="0">
                <a:solidFill>
                  <a:srgbClr val="FF0000"/>
                </a:solidFill>
                <a:effectLst/>
                <a:latin typeface="-apple-system"/>
              </a:rPr>
              <a:t>bereavement-policy-guidelines-2020-final-3.pd*</a:t>
            </a:r>
          </a:p>
          <a:p>
            <a:endParaRPr lang="en-GB" sz="2000" dirty="0"/>
          </a:p>
          <a:p>
            <a:endParaRPr lang="en-GB" sz="2000"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379" y="216526"/>
            <a:ext cx="1689413" cy="956416"/>
          </a:xfrm>
          <a:prstGeom prst="rect">
            <a:avLst/>
          </a:prstGeom>
        </p:spPr>
      </p:pic>
    </p:spTree>
    <p:extLst>
      <p:ext uri="{BB962C8B-B14F-4D97-AF65-F5344CB8AC3E}">
        <p14:creationId xmlns:p14="http://schemas.microsoft.com/office/powerpoint/2010/main" val="336188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577" y="367117"/>
            <a:ext cx="11223607" cy="6053780"/>
          </a:xfrm>
        </p:spPr>
        <p:txBody>
          <a:bodyPr/>
          <a:lstStyle/>
          <a:p>
            <a:endParaRPr lang="en-GB" dirty="0"/>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614278247"/>
              </p:ext>
            </p:extLst>
          </p:nvPr>
        </p:nvGraphicFramePr>
        <p:xfrm>
          <a:off x="2032000" y="2434966"/>
          <a:ext cx="8128000" cy="3134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84263606"/>
                    </a:ext>
                  </a:extLst>
                </a:gridCol>
                <a:gridCol w="4064000">
                  <a:extLst>
                    <a:ext uri="{9D8B030D-6E8A-4147-A177-3AD203B41FA5}">
                      <a16:colId xmlns:a16="http://schemas.microsoft.com/office/drawing/2014/main" val="3909581770"/>
                    </a:ext>
                  </a:extLst>
                </a:gridCol>
              </a:tblGrid>
              <a:tr h="370840">
                <a:tc>
                  <a:txBody>
                    <a:bodyPr/>
                    <a:lstStyle/>
                    <a:p>
                      <a:r>
                        <a:rPr lang="en-GB" dirty="0"/>
                        <a:t>Key Stage 1</a:t>
                      </a:r>
                    </a:p>
                  </a:txBody>
                  <a:tcPr/>
                </a:tc>
                <a:tc>
                  <a:txBody>
                    <a:bodyPr/>
                    <a:lstStyle/>
                    <a:p>
                      <a:r>
                        <a:rPr lang="en-GB" dirty="0"/>
                        <a:t>Key Stage 2</a:t>
                      </a:r>
                    </a:p>
                  </a:txBody>
                  <a:tcPr/>
                </a:tc>
                <a:extLst>
                  <a:ext uri="{0D108BD9-81ED-4DB2-BD59-A6C34878D82A}">
                    <a16:rowId xmlns:a16="http://schemas.microsoft.com/office/drawing/2014/main" val="2822553003"/>
                  </a:ext>
                </a:extLst>
              </a:tr>
              <a:tr h="370840">
                <a:tc>
                  <a:txBody>
                    <a:bodyPr/>
                    <a:lstStyle/>
                    <a:p>
                      <a:r>
                        <a:rPr lang="en-GB" dirty="0"/>
                        <a:t>Dead</a:t>
                      </a:r>
                      <a:r>
                        <a:rPr lang="en-GB" baseline="0" dirty="0"/>
                        <a:t> or alive?</a:t>
                      </a:r>
                      <a:endParaRPr lang="en-GB" dirty="0"/>
                    </a:p>
                  </a:txBody>
                  <a:tcPr/>
                </a:tc>
                <a:tc>
                  <a:txBody>
                    <a:bodyPr/>
                    <a:lstStyle/>
                    <a:p>
                      <a:r>
                        <a:rPr lang="en-GB" dirty="0"/>
                        <a:t>Death</a:t>
                      </a:r>
                      <a:r>
                        <a:rPr lang="en-GB" baseline="0" dirty="0"/>
                        <a:t> is a natural part of life</a:t>
                      </a:r>
                      <a:endParaRPr lang="en-GB" dirty="0"/>
                    </a:p>
                  </a:txBody>
                  <a:tcPr/>
                </a:tc>
                <a:extLst>
                  <a:ext uri="{0D108BD9-81ED-4DB2-BD59-A6C34878D82A}">
                    <a16:rowId xmlns:a16="http://schemas.microsoft.com/office/drawing/2014/main" val="3456075506"/>
                  </a:ext>
                </a:extLst>
              </a:tr>
              <a:tr h="370840">
                <a:tc>
                  <a:txBody>
                    <a:bodyPr/>
                    <a:lstStyle/>
                    <a:p>
                      <a:r>
                        <a:rPr lang="en-GB" dirty="0"/>
                        <a:t>Death is normal and natural</a:t>
                      </a:r>
                    </a:p>
                  </a:txBody>
                  <a:tcPr/>
                </a:tc>
                <a:tc>
                  <a:txBody>
                    <a:bodyPr/>
                    <a:lstStyle/>
                    <a:p>
                      <a:r>
                        <a:rPr lang="en-GB" dirty="0"/>
                        <a:t>Feelings you may have when a loved one dies</a:t>
                      </a:r>
                    </a:p>
                  </a:txBody>
                  <a:tcPr/>
                </a:tc>
                <a:extLst>
                  <a:ext uri="{0D108BD9-81ED-4DB2-BD59-A6C34878D82A}">
                    <a16:rowId xmlns:a16="http://schemas.microsoft.com/office/drawing/2014/main" val="154814916"/>
                  </a:ext>
                </a:extLst>
              </a:tr>
              <a:tr h="370840">
                <a:tc>
                  <a:txBody>
                    <a:bodyPr/>
                    <a:lstStyle/>
                    <a:p>
                      <a:r>
                        <a:rPr lang="en-GB" dirty="0"/>
                        <a:t>Encountering grief</a:t>
                      </a:r>
                    </a:p>
                  </a:txBody>
                  <a:tcPr/>
                </a:tc>
                <a:tc>
                  <a:txBody>
                    <a:bodyPr/>
                    <a:lstStyle/>
                    <a:p>
                      <a:r>
                        <a:rPr lang="en-GB" dirty="0"/>
                        <a:t>Big feelings and looking after yourself</a:t>
                      </a:r>
                    </a:p>
                  </a:txBody>
                  <a:tcPr/>
                </a:tc>
                <a:extLst>
                  <a:ext uri="{0D108BD9-81ED-4DB2-BD59-A6C34878D82A}">
                    <a16:rowId xmlns:a16="http://schemas.microsoft.com/office/drawing/2014/main" val="644735739"/>
                  </a:ext>
                </a:extLst>
              </a:tr>
              <a:tr h="370840">
                <a:tc>
                  <a:txBody>
                    <a:bodyPr/>
                    <a:lstStyle/>
                    <a:p>
                      <a:r>
                        <a:rPr lang="en-GB" dirty="0"/>
                        <a:t>Funerals and saying</a:t>
                      </a:r>
                      <a:r>
                        <a:rPr lang="en-GB" baseline="0" dirty="0"/>
                        <a:t> goodbye</a:t>
                      </a:r>
                      <a:endParaRPr lang="en-GB" dirty="0"/>
                    </a:p>
                  </a:txBody>
                  <a:tcPr/>
                </a:tc>
                <a:tc>
                  <a:txBody>
                    <a:bodyPr/>
                    <a:lstStyle/>
                    <a:p>
                      <a:r>
                        <a:rPr lang="en-GB" dirty="0"/>
                        <a:t>What are you going to achieve with your life?</a:t>
                      </a:r>
                    </a:p>
                  </a:txBody>
                  <a:tcPr/>
                </a:tc>
                <a:extLst>
                  <a:ext uri="{0D108BD9-81ED-4DB2-BD59-A6C34878D82A}">
                    <a16:rowId xmlns:a16="http://schemas.microsoft.com/office/drawing/2014/main" val="2354363509"/>
                  </a:ext>
                </a:extLst>
              </a:tr>
              <a:tr h="370840">
                <a:tc>
                  <a:txBody>
                    <a:bodyPr/>
                    <a:lstStyle/>
                    <a:p>
                      <a:r>
                        <a:rPr lang="en-GB" dirty="0"/>
                        <a:t>Feeling connected</a:t>
                      </a:r>
                    </a:p>
                  </a:txBody>
                  <a:tcPr/>
                </a:tc>
                <a:tc>
                  <a:txBody>
                    <a:bodyPr/>
                    <a:lstStyle/>
                    <a:p>
                      <a:r>
                        <a:rPr lang="en-GB" dirty="0"/>
                        <a:t>Funerals, coffins</a:t>
                      </a:r>
                      <a:r>
                        <a:rPr lang="en-GB" baseline="0" dirty="0"/>
                        <a:t> and customs</a:t>
                      </a:r>
                      <a:endParaRPr lang="en-GB" dirty="0"/>
                    </a:p>
                  </a:txBody>
                  <a:tcPr/>
                </a:tc>
                <a:extLst>
                  <a:ext uri="{0D108BD9-81ED-4DB2-BD59-A6C34878D82A}">
                    <a16:rowId xmlns:a16="http://schemas.microsoft.com/office/drawing/2014/main" val="2145124049"/>
                  </a:ext>
                </a:extLst>
              </a:tr>
              <a:tr h="370840">
                <a:tc>
                  <a:txBody>
                    <a:bodyPr/>
                    <a:lstStyle/>
                    <a:p>
                      <a:endParaRPr lang="en-GB" dirty="0"/>
                    </a:p>
                  </a:txBody>
                  <a:tcPr/>
                </a:tc>
                <a:tc>
                  <a:txBody>
                    <a:bodyPr/>
                    <a:lstStyle/>
                    <a:p>
                      <a:r>
                        <a:rPr lang="en-GB" dirty="0"/>
                        <a:t>Memories</a:t>
                      </a:r>
                    </a:p>
                  </a:txBody>
                  <a:tcPr/>
                </a:tc>
                <a:extLst>
                  <a:ext uri="{0D108BD9-81ED-4DB2-BD59-A6C34878D82A}">
                    <a16:rowId xmlns:a16="http://schemas.microsoft.com/office/drawing/2014/main" val="2956626576"/>
                  </a:ext>
                </a:extLst>
              </a:tr>
            </a:tbl>
          </a:graphicData>
        </a:graphic>
      </p:graphicFrame>
      <p:pic>
        <p:nvPicPr>
          <p:cNvPr id="9" name="Picture 8"/>
          <p:cNvPicPr>
            <a:picLocks noChangeAspect="1"/>
          </p:cNvPicPr>
          <p:nvPr/>
        </p:nvPicPr>
        <p:blipFill>
          <a:blip r:embed="rId3"/>
          <a:stretch>
            <a:fillRect/>
          </a:stretch>
        </p:blipFill>
        <p:spPr>
          <a:xfrm>
            <a:off x="10403222" y="1559052"/>
            <a:ext cx="1451026" cy="2155528"/>
          </a:xfrm>
          <a:prstGeom prst="rect">
            <a:avLst/>
          </a:prstGeom>
        </p:spPr>
      </p:pic>
      <p:pic>
        <p:nvPicPr>
          <p:cNvPr id="10" name="Picture 9"/>
          <p:cNvPicPr>
            <a:picLocks noChangeAspect="1"/>
          </p:cNvPicPr>
          <p:nvPr/>
        </p:nvPicPr>
        <p:blipFill>
          <a:blip r:embed="rId4"/>
          <a:stretch>
            <a:fillRect/>
          </a:stretch>
        </p:blipFill>
        <p:spPr>
          <a:xfrm>
            <a:off x="5251631" y="5723579"/>
            <a:ext cx="1688738" cy="957155"/>
          </a:xfrm>
          <a:prstGeom prst="rect">
            <a:avLst/>
          </a:prstGeom>
        </p:spPr>
      </p:pic>
      <p:pic>
        <p:nvPicPr>
          <p:cNvPr id="8" name="Picture 7"/>
          <p:cNvPicPr>
            <a:picLocks noChangeAspect="1"/>
          </p:cNvPicPr>
          <p:nvPr/>
        </p:nvPicPr>
        <p:blipFill>
          <a:blip r:embed="rId5"/>
          <a:stretch>
            <a:fillRect/>
          </a:stretch>
        </p:blipFill>
        <p:spPr>
          <a:xfrm>
            <a:off x="331453" y="1559052"/>
            <a:ext cx="1457325" cy="2143125"/>
          </a:xfrm>
          <a:prstGeom prst="rect">
            <a:avLst/>
          </a:prstGeom>
        </p:spPr>
      </p:pic>
      <p:sp>
        <p:nvSpPr>
          <p:cNvPr id="13" name="Title 1"/>
          <p:cNvSpPr>
            <a:spLocks noGrp="1"/>
          </p:cNvSpPr>
          <p:nvPr>
            <p:ph type="title"/>
          </p:nvPr>
        </p:nvSpPr>
        <p:spPr>
          <a:xfrm>
            <a:off x="2231136" y="964692"/>
            <a:ext cx="7729728" cy="1188720"/>
          </a:xfrm>
        </p:spPr>
        <p:txBody>
          <a:bodyPr/>
          <a:lstStyle/>
          <a:p>
            <a:r>
              <a:rPr lang="en-GB" dirty="0"/>
              <a:t>Consider your curriculum</a:t>
            </a:r>
          </a:p>
        </p:txBody>
      </p:sp>
      <p:sp>
        <p:nvSpPr>
          <p:cNvPr id="5" name="Cloud Callout 4"/>
          <p:cNvSpPr/>
          <p:nvPr/>
        </p:nvSpPr>
        <p:spPr>
          <a:xfrm>
            <a:off x="872577" y="5142836"/>
            <a:ext cx="3874634" cy="16497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482828" y="5435745"/>
            <a:ext cx="2979091" cy="1077218"/>
          </a:xfrm>
          <a:prstGeom prst="rect">
            <a:avLst/>
          </a:prstGeom>
          <a:noFill/>
        </p:spPr>
        <p:txBody>
          <a:bodyPr wrap="square" rtlCol="0">
            <a:spAutoFit/>
          </a:bodyPr>
          <a:lstStyle/>
          <a:p>
            <a:r>
              <a:rPr lang="en-GB" sz="1600" i="1" dirty="0">
                <a:latin typeface="Calibri" panose="020F0502020204030204" pitchFamily="34" charset="0"/>
                <a:cs typeface="Calibri" panose="020F0502020204030204" pitchFamily="34" charset="0"/>
              </a:rPr>
              <a:t>When you teach about life cycles - Do you look at life spans and explore the concept all living things die?</a:t>
            </a:r>
          </a:p>
        </p:txBody>
      </p:sp>
      <p:sp>
        <p:nvSpPr>
          <p:cNvPr id="14" name="Cloud Callout 13"/>
          <p:cNvSpPr/>
          <p:nvPr/>
        </p:nvSpPr>
        <p:spPr>
          <a:xfrm>
            <a:off x="7611637" y="5149464"/>
            <a:ext cx="3874634" cy="16497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138008" y="5552227"/>
            <a:ext cx="2864179" cy="830997"/>
          </a:xfrm>
          <a:prstGeom prst="rect">
            <a:avLst/>
          </a:prstGeom>
          <a:noFill/>
        </p:spPr>
        <p:txBody>
          <a:bodyPr wrap="square" rtlCol="0">
            <a:spAutoFit/>
          </a:bodyPr>
          <a:lstStyle/>
          <a:p>
            <a:r>
              <a:rPr lang="en-GB" sz="1600" i="1" dirty="0"/>
              <a:t>When you study the Highway Man – Do you talk about death and suicide?</a:t>
            </a:r>
          </a:p>
        </p:txBody>
      </p:sp>
    </p:spTree>
    <p:extLst>
      <p:ext uri="{BB962C8B-B14F-4D97-AF65-F5344CB8AC3E}">
        <p14:creationId xmlns:p14="http://schemas.microsoft.com/office/powerpoint/2010/main" val="194843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730" y="395732"/>
            <a:ext cx="7729728" cy="1188720"/>
          </a:xfrm>
        </p:spPr>
        <p:txBody>
          <a:bodyPr/>
          <a:lstStyle/>
          <a:p>
            <a:r>
              <a:rPr lang="en-GB" dirty="0"/>
              <a:t>Support we offer</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2528" y="5901584"/>
            <a:ext cx="1689413" cy="956416"/>
          </a:xfrm>
          <a:prstGeom prst="rect">
            <a:avLst/>
          </a:prstGeom>
        </p:spPr>
      </p:pic>
      <p:sp>
        <p:nvSpPr>
          <p:cNvPr id="3" name="TextBox 2"/>
          <p:cNvSpPr txBox="1"/>
          <p:nvPr/>
        </p:nvSpPr>
        <p:spPr>
          <a:xfrm>
            <a:off x="609600" y="2039974"/>
            <a:ext cx="9252858" cy="4247317"/>
          </a:xfrm>
          <a:prstGeom prst="rect">
            <a:avLst/>
          </a:prstGeom>
          <a:noFill/>
        </p:spPr>
        <p:txBody>
          <a:bodyPr wrap="square" rtlCol="0">
            <a:spAutoFit/>
          </a:bodyPr>
          <a:lstStyle/>
          <a:p>
            <a:pPr marL="285750" indent="-285750">
              <a:lnSpc>
                <a:spcPct val="150000"/>
              </a:lnSpc>
              <a:buBlip>
                <a:blip r:embed="rId4"/>
              </a:buBlip>
            </a:pPr>
            <a:r>
              <a:rPr lang="en-GB" dirty="0"/>
              <a:t>Advice and guidance on individual cases – 02380 647550 or </a:t>
            </a:r>
            <a:r>
              <a:rPr lang="en-GB" dirty="0">
                <a:hlinkClick r:id="rId5"/>
              </a:rPr>
              <a:t>education@simonsays.org.uk</a:t>
            </a:r>
            <a:endParaRPr lang="en-GB" dirty="0"/>
          </a:p>
          <a:p>
            <a:pPr marL="285750" indent="-285750">
              <a:lnSpc>
                <a:spcPct val="150000"/>
              </a:lnSpc>
              <a:buBlip>
                <a:blip r:embed="rId4"/>
              </a:buBlip>
            </a:pPr>
            <a:r>
              <a:rPr lang="en-GB" dirty="0"/>
              <a:t>Monthly support groups and weekly ActiveMe360 club</a:t>
            </a:r>
          </a:p>
          <a:p>
            <a:pPr marL="285750" indent="-285750">
              <a:lnSpc>
                <a:spcPct val="150000"/>
              </a:lnSpc>
              <a:buBlip>
                <a:blip r:embed="rId4"/>
              </a:buBlip>
            </a:pPr>
            <a:r>
              <a:rPr lang="en-GB" dirty="0"/>
              <a:t>Resources on our website under the Education Tab:</a:t>
            </a:r>
          </a:p>
          <a:p>
            <a:pPr>
              <a:lnSpc>
                <a:spcPct val="150000"/>
              </a:lnSpc>
            </a:pPr>
            <a:r>
              <a:rPr lang="en-GB" dirty="0"/>
              <a:t>		- Bereavement policy and Guidelines Document</a:t>
            </a:r>
          </a:p>
          <a:p>
            <a:pPr>
              <a:lnSpc>
                <a:spcPct val="150000"/>
              </a:lnSpc>
            </a:pPr>
            <a:r>
              <a:rPr lang="en-GB" dirty="0"/>
              <a:t>		- Primary School Resource Guide – a guide to help you set up a school bereavement 			support group (and one for Secondary schools)</a:t>
            </a:r>
          </a:p>
          <a:p>
            <a:pPr>
              <a:lnSpc>
                <a:spcPct val="150000"/>
              </a:lnSpc>
            </a:pPr>
            <a:r>
              <a:rPr lang="en-GB" dirty="0"/>
              <a:t>		- EYFS, Key Stage 1 &amp; Key Stage 2 Lesson Plans</a:t>
            </a:r>
          </a:p>
          <a:p>
            <a:pPr marL="285750" indent="-285750">
              <a:lnSpc>
                <a:spcPct val="150000"/>
              </a:lnSpc>
              <a:buBlip>
                <a:blip r:embed="rId4"/>
              </a:buBlip>
            </a:pPr>
            <a:r>
              <a:rPr lang="en-GB" dirty="0"/>
              <a:t>COVID resources on our website, including a COVID support group guide</a:t>
            </a:r>
          </a:p>
          <a:p>
            <a:pPr marL="285750" indent="-285750">
              <a:lnSpc>
                <a:spcPct val="150000"/>
              </a:lnSpc>
              <a:buBlip>
                <a:blip r:embed="rId4"/>
              </a:buBlip>
            </a:pPr>
            <a:r>
              <a:rPr lang="en-GB" dirty="0"/>
              <a:t>Assemblies and workshops for pupils</a:t>
            </a:r>
          </a:p>
          <a:p>
            <a:pPr marL="285750" indent="-285750">
              <a:lnSpc>
                <a:spcPct val="150000"/>
              </a:lnSpc>
              <a:buBlip>
                <a:blip r:embed="rId4"/>
              </a:buBlip>
            </a:pPr>
            <a:r>
              <a:rPr lang="en-GB" dirty="0"/>
              <a:t>Bereavement and Loss training for schools </a:t>
            </a:r>
          </a:p>
        </p:txBody>
      </p:sp>
    </p:spTree>
    <p:extLst>
      <p:ext uri="{BB962C8B-B14F-4D97-AF65-F5344CB8AC3E}">
        <p14:creationId xmlns:p14="http://schemas.microsoft.com/office/powerpoint/2010/main" val="119375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blackWhite">
          <a:xfrm>
            <a:off x="848854" y="545617"/>
            <a:ext cx="4494998" cy="113464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GB" dirty="0"/>
              <a:t>Thank you</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48854" y="1933520"/>
            <a:ext cx="472724" cy="434416"/>
          </a:xfrm>
          <a:prstGeom prst="rect">
            <a:avLst/>
          </a:prstGeom>
        </p:spPr>
      </p:pic>
      <p:sp>
        <p:nvSpPr>
          <p:cNvPr id="9" name="Rectangle 8"/>
          <p:cNvSpPr/>
          <p:nvPr/>
        </p:nvSpPr>
        <p:spPr>
          <a:xfrm>
            <a:off x="1447377" y="2010767"/>
            <a:ext cx="1877437" cy="400110"/>
          </a:xfrm>
          <a:prstGeom prst="rect">
            <a:avLst/>
          </a:prstGeom>
        </p:spPr>
        <p:txBody>
          <a:bodyPr wrap="none">
            <a:spAutoFit/>
          </a:bodyPr>
          <a:lstStyle/>
          <a:p>
            <a:r>
              <a:rPr lang="en-GB" sz="2000" dirty="0">
                <a:ea typeface="Times New Roman" panose="02020603050405020304" pitchFamily="18" charset="0"/>
                <a:cs typeface="Times New Roman" panose="02020603050405020304" pitchFamily="18" charset="0"/>
              </a:rPr>
              <a:t> 023 8064 7550 </a:t>
            </a:r>
            <a:endParaRPr lang="en-GB" sz="2000" dirty="0"/>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878573" y="2721615"/>
            <a:ext cx="472724" cy="434416"/>
          </a:xfrm>
          <a:prstGeom prst="rect">
            <a:avLst/>
          </a:prstGeom>
        </p:spPr>
      </p:pic>
      <p:sp>
        <p:nvSpPr>
          <p:cNvPr id="11" name="Rectangle 10"/>
          <p:cNvSpPr/>
          <p:nvPr/>
        </p:nvSpPr>
        <p:spPr>
          <a:xfrm>
            <a:off x="1447377" y="2741387"/>
            <a:ext cx="2595582" cy="400110"/>
          </a:xfrm>
          <a:prstGeom prst="rect">
            <a:avLst/>
          </a:prstGeom>
        </p:spPr>
        <p:txBody>
          <a:bodyPr wrap="none">
            <a:spAutoFit/>
          </a:bodyPr>
          <a:lstStyle/>
          <a:p>
            <a:r>
              <a:rPr lang="en-GB" sz="2000" dirty="0">
                <a:ea typeface="Times New Roman" panose="02020603050405020304" pitchFamily="18" charset="0"/>
                <a:cs typeface="Times New Roman" panose="02020603050405020304" pitchFamily="18" charset="0"/>
              </a:rPr>
              <a:t>www.simonsays.org.uk</a:t>
            </a:r>
            <a:r>
              <a:rPr lang="en-GB" sz="2000" dirty="0">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p>
        </p:txBody>
      </p:sp>
      <p:pic>
        <p:nvPicPr>
          <p:cNvPr id="12" name="Picture 1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82668" y="4298686"/>
            <a:ext cx="470275" cy="432165"/>
          </a:xfrm>
          <a:prstGeom prst="rect">
            <a:avLst/>
          </a:prstGeom>
        </p:spPr>
      </p:pic>
      <p:sp>
        <p:nvSpPr>
          <p:cNvPr id="13" name="Rectangle 12"/>
          <p:cNvSpPr/>
          <p:nvPr/>
        </p:nvSpPr>
        <p:spPr>
          <a:xfrm>
            <a:off x="1447377" y="4278993"/>
            <a:ext cx="1556195" cy="400110"/>
          </a:xfrm>
          <a:prstGeom prst="rect">
            <a:avLst/>
          </a:prstGeom>
        </p:spPr>
        <p:txBody>
          <a:bodyPr wrap="none">
            <a:spAutoFit/>
          </a:bodyPr>
          <a:lstStyle/>
          <a:p>
            <a:r>
              <a:rPr lang="en-GB" sz="2000" dirty="0" err="1">
                <a:ea typeface="Times New Roman" panose="02020603050405020304" pitchFamily="18" charset="0"/>
                <a:cs typeface="Times New Roman" panose="02020603050405020304" pitchFamily="18" charset="0"/>
              </a:rPr>
              <a:t>simonsayscbs</a:t>
            </a:r>
            <a:endParaRPr lang="en-GB" sz="2000" dirty="0"/>
          </a:p>
        </p:txBody>
      </p:sp>
      <p:pic>
        <p:nvPicPr>
          <p:cNvPr id="14" name="Picture 13"/>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1022" y="3509710"/>
            <a:ext cx="470275" cy="432165"/>
          </a:xfrm>
          <a:prstGeom prst="rect">
            <a:avLst/>
          </a:prstGeom>
        </p:spPr>
      </p:pic>
      <p:sp>
        <p:nvSpPr>
          <p:cNvPr id="15" name="Rectangle 14"/>
          <p:cNvSpPr/>
          <p:nvPr/>
        </p:nvSpPr>
        <p:spPr>
          <a:xfrm>
            <a:off x="1447377" y="3510246"/>
            <a:ext cx="4134080" cy="400110"/>
          </a:xfrm>
          <a:prstGeom prst="rect">
            <a:avLst/>
          </a:prstGeom>
        </p:spPr>
        <p:txBody>
          <a:bodyPr wrap="none">
            <a:spAutoFit/>
          </a:bodyPr>
          <a:lstStyle/>
          <a:p>
            <a:r>
              <a:rPr lang="en-GB" sz="2000" dirty="0" err="1">
                <a:ea typeface="Times New Roman" panose="02020603050405020304" pitchFamily="18" charset="0"/>
                <a:cs typeface="Times New Roman" panose="02020603050405020304" pitchFamily="18" charset="0"/>
              </a:rPr>
              <a:t>simon</a:t>
            </a:r>
            <a:r>
              <a:rPr lang="en-GB" sz="2000" dirty="0">
                <a:ea typeface="Times New Roman" panose="02020603050405020304" pitchFamily="18" charset="0"/>
                <a:cs typeface="Times New Roman" panose="02020603050405020304" pitchFamily="18" charset="0"/>
              </a:rPr>
              <a:t> says child bereavement support</a:t>
            </a:r>
            <a:endParaRPr lang="en-GB" sz="2000"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5205" y="1752205"/>
            <a:ext cx="5316185" cy="3009616"/>
          </a:xfrm>
          <a:prstGeom prst="rect">
            <a:avLst/>
          </a:prstGeom>
        </p:spPr>
      </p:pic>
      <p:pic>
        <p:nvPicPr>
          <p:cNvPr id="1030" name="Picture 6" descr="Image result for circle instagram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854" y="5692289"/>
            <a:ext cx="598523" cy="598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ircle logo youtube blue"/>
          <p:cNvPicPr>
            <a:picLocks noChangeAspect="1" noChangeArrowheads="1"/>
          </p:cNvPicPr>
          <p:nvPr/>
        </p:nvPicPr>
        <p:blipFill rotWithShape="1">
          <a:blip r:embed="rId9">
            <a:extLst>
              <a:ext uri="{28A0092B-C50C-407E-A947-70E740481C1C}">
                <a14:useLocalDpi xmlns:a14="http://schemas.microsoft.com/office/drawing/2010/main" val="0"/>
              </a:ext>
            </a:extLst>
          </a:blip>
          <a:srcRect l="13910" t="5621" r="14222" b="6594"/>
          <a:stretch/>
        </p:blipFill>
        <p:spPr bwMode="auto">
          <a:xfrm>
            <a:off x="878573" y="4963744"/>
            <a:ext cx="495652" cy="495652"/>
          </a:xfrm>
          <a:prstGeom prst="ellipse">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447376" y="4958979"/>
            <a:ext cx="1694053" cy="400110"/>
          </a:xfrm>
          <a:prstGeom prst="rect">
            <a:avLst/>
          </a:prstGeom>
        </p:spPr>
        <p:txBody>
          <a:bodyPr wrap="none">
            <a:spAutoFit/>
          </a:bodyPr>
          <a:lstStyle/>
          <a:p>
            <a:r>
              <a:rPr lang="en-GB" sz="2000" dirty="0" err="1">
                <a:cs typeface="Times New Roman" panose="02020603050405020304" pitchFamily="18" charset="0"/>
              </a:rPr>
              <a:t>SimonSaysCBS</a:t>
            </a:r>
            <a:endParaRPr lang="en-GB" sz="2000" dirty="0"/>
          </a:p>
        </p:txBody>
      </p:sp>
      <p:sp>
        <p:nvSpPr>
          <p:cNvPr id="20" name="Rectangle 19"/>
          <p:cNvSpPr/>
          <p:nvPr/>
        </p:nvSpPr>
        <p:spPr>
          <a:xfrm>
            <a:off x="1447376" y="5714829"/>
            <a:ext cx="1697260" cy="400110"/>
          </a:xfrm>
          <a:prstGeom prst="rect">
            <a:avLst/>
          </a:prstGeom>
        </p:spPr>
        <p:txBody>
          <a:bodyPr wrap="none">
            <a:spAutoFit/>
          </a:bodyPr>
          <a:lstStyle/>
          <a:p>
            <a:r>
              <a:rPr lang="en-GB" sz="2000" dirty="0" err="1">
                <a:cs typeface="Times New Roman" panose="02020603050405020304" pitchFamily="18" charset="0"/>
              </a:rPr>
              <a:t>simon_sayscbs</a:t>
            </a:r>
            <a:endParaRPr lang="en-GB" sz="2000" dirty="0"/>
          </a:p>
        </p:txBody>
      </p:sp>
    </p:spTree>
    <p:extLst>
      <p:ext uri="{BB962C8B-B14F-4D97-AF65-F5344CB8AC3E}">
        <p14:creationId xmlns:p14="http://schemas.microsoft.com/office/powerpoint/2010/main" val="2487815013"/>
      </p:ext>
    </p:extLst>
  </p:cSld>
  <p:clrMapOvr>
    <a:masterClrMapping/>
  </p:clrMapOvr>
</p:sld>
</file>

<file path=ppt/theme/theme1.xml><?xml version="1.0" encoding="utf-8"?>
<a:theme xmlns:a="http://schemas.openxmlformats.org/drawingml/2006/main" name="Parce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0</TotalTime>
  <Words>1689</Words>
  <Application>Microsoft Office PowerPoint</Application>
  <PresentationFormat>Widescreen</PresentationFormat>
  <Paragraphs>135</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-apple-system</vt:lpstr>
      <vt:lpstr>Arial</vt:lpstr>
      <vt:lpstr>Calibri</vt:lpstr>
      <vt:lpstr>Century Gothic</vt:lpstr>
      <vt:lpstr>Gill Sans MT</vt:lpstr>
      <vt:lpstr>system-ui</vt:lpstr>
      <vt:lpstr>Parcel</vt:lpstr>
      <vt:lpstr>OVERVIEW</vt:lpstr>
      <vt:lpstr>nATIONALLY</vt:lpstr>
      <vt:lpstr>What do we do?</vt:lpstr>
      <vt:lpstr>PowerPoint Presentation</vt:lpstr>
      <vt:lpstr>Talk about it!</vt:lpstr>
      <vt:lpstr>How to Create a Whole school approach</vt:lpstr>
      <vt:lpstr>Consider your curriculum</vt:lpstr>
      <vt:lpstr>Support we offer</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Healthier Together</dc:creator>
  <cp:lastModifiedBy>Sam Powell</cp:lastModifiedBy>
  <cp:revision>130</cp:revision>
  <cp:lastPrinted>2022-06-14T07:24:51Z</cp:lastPrinted>
  <dcterms:created xsi:type="dcterms:W3CDTF">2020-01-09T18:07:10Z</dcterms:created>
  <dcterms:modified xsi:type="dcterms:W3CDTF">2022-06-14T13:33:23Z</dcterms:modified>
</cp:coreProperties>
</file>