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8" r:id="rId6"/>
    <p:sldId id="269" r:id="rId7"/>
    <p:sldId id="270" r:id="rId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900"/>
    <a:srgbClr val="9C9C9C"/>
    <a:srgbClr val="CF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792163" cy="6858000"/>
            <a:chOff x="0" y="0"/>
            <a:chExt cx="499" cy="4320"/>
          </a:xfrm>
        </p:grpSpPr>
        <p:sp>
          <p:nvSpPr>
            <p:cNvPr id="5" name="Rectangle 7"/>
            <p:cNvSpPr>
              <a:spLocks noChangeArrowheads="1"/>
            </p:cNvSpPr>
            <p:nvPr/>
          </p:nvSpPr>
          <p:spPr bwMode="auto">
            <a:xfrm>
              <a:off x="0" y="0"/>
              <a:ext cx="227" cy="4320"/>
            </a:xfrm>
            <a:prstGeom prst="rect">
              <a:avLst/>
            </a:prstGeom>
            <a:solidFill>
              <a:srgbClr val="CF0A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 name="Rectangle 9"/>
            <p:cNvSpPr>
              <a:spLocks noChangeArrowheads="1"/>
            </p:cNvSpPr>
            <p:nvPr/>
          </p:nvSpPr>
          <p:spPr bwMode="auto">
            <a:xfrm>
              <a:off x="272" y="0"/>
              <a:ext cx="91" cy="4320"/>
            </a:xfrm>
            <a:prstGeom prst="rect">
              <a:avLst/>
            </a:prstGeom>
            <a:solidFill>
              <a:srgbClr val="EDA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sp>
          <p:nvSpPr>
            <p:cNvPr id="7" name="Rectangle 10"/>
            <p:cNvSpPr>
              <a:spLocks noChangeArrowheads="1"/>
            </p:cNvSpPr>
            <p:nvPr/>
          </p:nvSpPr>
          <p:spPr bwMode="auto">
            <a:xfrm>
              <a:off x="408" y="0"/>
              <a:ext cx="91" cy="4320"/>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grpSp>
      <p:pic>
        <p:nvPicPr>
          <p:cNvPr id="8" name="Picture 12" descr="Diocesan Lo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4163" y="5286375"/>
            <a:ext cx="33845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ctrTitle"/>
          </p:nvPr>
        </p:nvSpPr>
        <p:spPr>
          <a:xfrm>
            <a:off x="1547813" y="765175"/>
            <a:ext cx="7196137" cy="2478088"/>
          </a:xfrm>
        </p:spPr>
        <p:txBody>
          <a:bodyPr anchor="b"/>
          <a:lstStyle>
            <a:lvl1pPr>
              <a:defRPr sz="4000">
                <a:solidFill>
                  <a:schemeClr val="tx1"/>
                </a:solidFill>
              </a:defRPr>
            </a:lvl1pPr>
          </a:lstStyle>
          <a:p>
            <a:pPr lvl="0"/>
            <a:r>
              <a:rPr lang="en-GB" noProof="0" dirty="0"/>
              <a:t>MAIN TITLE</a:t>
            </a:r>
          </a:p>
        </p:txBody>
      </p:sp>
      <p:sp>
        <p:nvSpPr>
          <p:cNvPr id="3078" name="Rectangle 6"/>
          <p:cNvSpPr>
            <a:spLocks noGrp="1" noChangeArrowheads="1"/>
          </p:cNvSpPr>
          <p:nvPr>
            <p:ph type="subTitle" idx="1"/>
          </p:nvPr>
        </p:nvSpPr>
        <p:spPr>
          <a:xfrm>
            <a:off x="1547813" y="3284538"/>
            <a:ext cx="7192962" cy="1368425"/>
          </a:xfrm>
        </p:spPr>
        <p:txBody>
          <a:bodyPr/>
          <a:lstStyle>
            <a:lvl1pPr marL="0" indent="0" algn="r">
              <a:buFontTx/>
              <a:buNone/>
              <a:defRPr sz="2800">
                <a:solidFill>
                  <a:srgbClr val="9C9C9C"/>
                </a:solidFill>
              </a:defRPr>
            </a:lvl1pPr>
          </a:lstStyle>
          <a:p>
            <a:pPr lvl="0"/>
            <a:r>
              <a:rPr lang="en-US" noProof="0"/>
              <a:t>(Subtitle or text here)</a:t>
            </a:r>
            <a:endParaRPr lang="en-GB" noProof="0"/>
          </a:p>
        </p:txBody>
      </p:sp>
      <p:sp>
        <p:nvSpPr>
          <p:cNvPr id="9" name="Rectangle 8"/>
          <p:cNvSpPr/>
          <p:nvPr userDrawn="1"/>
        </p:nvSpPr>
        <p:spPr>
          <a:xfrm>
            <a:off x="882174" y="0"/>
            <a:ext cx="36004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47813" y="5445224"/>
            <a:ext cx="3672408" cy="1123151"/>
          </a:xfrm>
          <a:prstGeom prst="rect">
            <a:avLst/>
          </a:prstGeom>
        </p:spPr>
      </p:pic>
    </p:spTree>
    <p:extLst>
      <p:ext uri="{BB962C8B-B14F-4D97-AF65-F5344CB8AC3E}">
        <p14:creationId xmlns:p14="http://schemas.microsoft.com/office/powerpoint/2010/main" val="236578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06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1855787" cy="5746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8888" y="274638"/>
            <a:ext cx="5419725"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101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92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17190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8888" y="1600200"/>
            <a:ext cx="3636962"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48250" y="1600200"/>
            <a:ext cx="363855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610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4611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360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55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8324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37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691680" y="274638"/>
            <a:ext cx="69951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SLIDE TITLE</a:t>
            </a:r>
            <a:endParaRPr lang="en-GB" altLang="en-US" dirty="0"/>
          </a:p>
        </p:txBody>
      </p:sp>
      <p:sp>
        <p:nvSpPr>
          <p:cNvPr id="1027" name="Rectangle 8"/>
          <p:cNvSpPr>
            <a:spLocks noGrp="1" noChangeArrowheads="1"/>
          </p:cNvSpPr>
          <p:nvPr>
            <p:ph type="body" idx="1"/>
          </p:nvPr>
        </p:nvSpPr>
        <p:spPr bwMode="auto">
          <a:xfrm>
            <a:off x="1691680" y="1600200"/>
            <a:ext cx="6995120" cy="44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grpSp>
        <p:nvGrpSpPr>
          <p:cNvPr id="1028" name="Group 9"/>
          <p:cNvGrpSpPr>
            <a:grpSpLocks/>
          </p:cNvGrpSpPr>
          <p:nvPr/>
        </p:nvGrpSpPr>
        <p:grpSpPr bwMode="auto">
          <a:xfrm>
            <a:off x="0" y="0"/>
            <a:ext cx="792163" cy="6858000"/>
            <a:chOff x="0" y="0"/>
            <a:chExt cx="499" cy="4320"/>
          </a:xfrm>
        </p:grpSpPr>
        <p:sp>
          <p:nvSpPr>
            <p:cNvPr id="1030" name="Rectangle 10"/>
            <p:cNvSpPr>
              <a:spLocks noChangeArrowheads="1"/>
            </p:cNvSpPr>
            <p:nvPr/>
          </p:nvSpPr>
          <p:spPr bwMode="auto">
            <a:xfrm>
              <a:off x="0" y="0"/>
              <a:ext cx="227" cy="4320"/>
            </a:xfrm>
            <a:prstGeom prst="rect">
              <a:avLst/>
            </a:prstGeom>
            <a:solidFill>
              <a:srgbClr val="CF0A2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 name="Rectangle 11"/>
            <p:cNvSpPr>
              <a:spLocks noChangeArrowheads="1"/>
            </p:cNvSpPr>
            <p:nvPr/>
          </p:nvSpPr>
          <p:spPr bwMode="auto">
            <a:xfrm>
              <a:off x="272" y="0"/>
              <a:ext cx="91" cy="4320"/>
            </a:xfrm>
            <a:prstGeom prst="rect">
              <a:avLst/>
            </a:prstGeom>
            <a:solidFill>
              <a:srgbClr val="EDA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sp>
          <p:nvSpPr>
            <p:cNvPr id="1032" name="Rectangle 12"/>
            <p:cNvSpPr>
              <a:spLocks noChangeArrowheads="1"/>
            </p:cNvSpPr>
            <p:nvPr/>
          </p:nvSpPr>
          <p:spPr bwMode="auto">
            <a:xfrm>
              <a:off x="408" y="0"/>
              <a:ext cx="91" cy="4320"/>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aseline="-25000"/>
            </a:p>
          </p:txBody>
        </p:sp>
      </p:grpSp>
      <p:pic>
        <p:nvPicPr>
          <p:cNvPr id="1029" name="Picture 13" descr="Diocesan Logo"/>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164388" y="6115050"/>
            <a:ext cx="151288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882174" y="0"/>
            <a:ext cx="360040"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691680" y="6203950"/>
            <a:ext cx="1482253" cy="453325"/>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0" fontAlgn="base" hangingPunct="0">
        <a:spcBef>
          <a:spcPct val="0"/>
        </a:spcBef>
        <a:spcAft>
          <a:spcPct val="0"/>
        </a:spcAft>
        <a:defRPr sz="3600" kern="1200">
          <a:solidFill>
            <a:schemeClr val="tx1"/>
          </a:solidFill>
          <a:latin typeface="+mj-lt"/>
          <a:ea typeface="+mj-ea"/>
          <a:cs typeface="+mj-cs"/>
        </a:defRPr>
      </a:lvl1pPr>
      <a:lvl2pPr algn="r" rtl="0" eaLnBrk="0" fontAlgn="base" hangingPunct="0">
        <a:spcBef>
          <a:spcPct val="0"/>
        </a:spcBef>
        <a:spcAft>
          <a:spcPct val="0"/>
        </a:spcAft>
        <a:defRPr sz="3600">
          <a:solidFill>
            <a:srgbClr val="CF0A2C"/>
          </a:solidFill>
          <a:latin typeface="Myriad Pro" panose="020B0503030403020204" pitchFamily="34" charset="0"/>
        </a:defRPr>
      </a:lvl2pPr>
      <a:lvl3pPr algn="r" rtl="0" eaLnBrk="0" fontAlgn="base" hangingPunct="0">
        <a:spcBef>
          <a:spcPct val="0"/>
        </a:spcBef>
        <a:spcAft>
          <a:spcPct val="0"/>
        </a:spcAft>
        <a:defRPr sz="3600">
          <a:solidFill>
            <a:srgbClr val="CF0A2C"/>
          </a:solidFill>
          <a:latin typeface="Myriad Pro" panose="020B0503030403020204" pitchFamily="34" charset="0"/>
        </a:defRPr>
      </a:lvl3pPr>
      <a:lvl4pPr algn="r" rtl="0" eaLnBrk="0" fontAlgn="base" hangingPunct="0">
        <a:spcBef>
          <a:spcPct val="0"/>
        </a:spcBef>
        <a:spcAft>
          <a:spcPct val="0"/>
        </a:spcAft>
        <a:defRPr sz="3600">
          <a:solidFill>
            <a:srgbClr val="CF0A2C"/>
          </a:solidFill>
          <a:latin typeface="Myriad Pro" panose="020B0503030403020204" pitchFamily="34" charset="0"/>
        </a:defRPr>
      </a:lvl4pPr>
      <a:lvl5pPr algn="r" rtl="0" eaLnBrk="0" fontAlgn="base" hangingPunct="0">
        <a:spcBef>
          <a:spcPct val="0"/>
        </a:spcBef>
        <a:spcAft>
          <a:spcPct val="0"/>
        </a:spcAft>
        <a:defRPr sz="3600">
          <a:solidFill>
            <a:srgbClr val="CF0A2C"/>
          </a:solidFill>
          <a:latin typeface="Myriad Pro" panose="020B0503030403020204" pitchFamily="34" charset="0"/>
        </a:defRPr>
      </a:lvl5pPr>
      <a:lvl6pPr marL="457200" algn="r" rtl="0" fontAlgn="base">
        <a:spcBef>
          <a:spcPct val="0"/>
        </a:spcBef>
        <a:spcAft>
          <a:spcPct val="0"/>
        </a:spcAft>
        <a:defRPr sz="3600">
          <a:solidFill>
            <a:srgbClr val="CF0A2C"/>
          </a:solidFill>
          <a:latin typeface="Myriad Pro" panose="020B0503030403020204" pitchFamily="34" charset="0"/>
        </a:defRPr>
      </a:lvl6pPr>
      <a:lvl7pPr marL="914400" algn="r" rtl="0" fontAlgn="base">
        <a:spcBef>
          <a:spcPct val="0"/>
        </a:spcBef>
        <a:spcAft>
          <a:spcPct val="0"/>
        </a:spcAft>
        <a:defRPr sz="3600">
          <a:solidFill>
            <a:srgbClr val="CF0A2C"/>
          </a:solidFill>
          <a:latin typeface="Myriad Pro" panose="020B0503030403020204" pitchFamily="34" charset="0"/>
        </a:defRPr>
      </a:lvl7pPr>
      <a:lvl8pPr marL="1371600" algn="r" rtl="0" fontAlgn="base">
        <a:spcBef>
          <a:spcPct val="0"/>
        </a:spcBef>
        <a:spcAft>
          <a:spcPct val="0"/>
        </a:spcAft>
        <a:defRPr sz="3600">
          <a:solidFill>
            <a:srgbClr val="CF0A2C"/>
          </a:solidFill>
          <a:latin typeface="Myriad Pro" panose="020B0503030403020204" pitchFamily="34" charset="0"/>
        </a:defRPr>
      </a:lvl8pPr>
      <a:lvl9pPr marL="1828800" algn="r" rtl="0" fontAlgn="base">
        <a:spcBef>
          <a:spcPct val="0"/>
        </a:spcBef>
        <a:spcAft>
          <a:spcPct val="0"/>
        </a:spcAft>
        <a:defRPr sz="3600">
          <a:solidFill>
            <a:srgbClr val="CF0A2C"/>
          </a:solidFill>
          <a:latin typeface="Myriad Pro" panose="020B0503030403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cpedia.org/handwriting/h/hope.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axpixel.net/Peace-Asking-God-Sky-Praise-Hope-Prayer-Open-Arms-2667455"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contornodasombra.blogspot.com/2010/09/moises-teria-dividido-o-nilo-e-nao-o.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a:xfrm>
            <a:off x="1691680" y="274638"/>
            <a:ext cx="6995120" cy="1143000"/>
          </a:xfrm>
        </p:spPr>
        <p:txBody>
          <a:bodyPr wrap="square" anchor="ctr">
            <a:normAutofit fontScale="90000"/>
          </a:bodyPr>
          <a:lstStyle/>
          <a:p>
            <a:pPr algn="l" eaLnBrk="1" hangingPunct="1">
              <a:lnSpc>
                <a:spcPct val="90000"/>
              </a:lnSpc>
            </a:pPr>
            <a:r>
              <a:rPr lang="en-US" altLang="en-US" sz="1700" b="1" dirty="0"/>
              <a:t>What do you see?</a:t>
            </a:r>
          </a:p>
          <a:p>
            <a:pPr algn="l" eaLnBrk="1" hangingPunct="1">
              <a:lnSpc>
                <a:spcPct val="90000"/>
              </a:lnSpc>
            </a:pPr>
            <a:br>
              <a:rPr lang="en-US" altLang="en-US" sz="1700" dirty="0"/>
            </a:br>
            <a:r>
              <a:rPr lang="en-US" altLang="en-US" sz="1700" dirty="0"/>
              <a:t>The following 2 pictures are focused on the theme of Hope.</a:t>
            </a:r>
            <a:br>
              <a:rPr lang="en-US" altLang="en-US" sz="1700" dirty="0"/>
            </a:br>
            <a:br>
              <a:rPr lang="en-US" altLang="en-US" sz="1700" dirty="0"/>
            </a:br>
            <a:r>
              <a:rPr lang="en-US" altLang="en-US" sz="1700" dirty="0"/>
              <a:t>Use the questions to help you reflect on different emotions, values and Bible verses.</a:t>
            </a:r>
            <a:br>
              <a:rPr lang="en-US" altLang="en-US" sz="1700" dirty="0"/>
            </a:br>
            <a:r>
              <a:rPr lang="en-US" altLang="en-US" sz="1700" dirty="0"/>
              <a:t>You may like to look at the pictures as part of a class worship.</a:t>
            </a:r>
          </a:p>
        </p:txBody>
      </p:sp>
      <p:pic>
        <p:nvPicPr>
          <p:cNvPr id="7" name="Picture 6" descr="Whiteboard&#10;&#10;Description automatically generated">
            <a:extLst>
              <a:ext uri="{FF2B5EF4-FFF2-40B4-BE49-F238E27FC236}">
                <a16:creationId xmlns:a16="http://schemas.microsoft.com/office/drawing/2014/main" id="{A4F48C02-992C-4853-8621-DFFCF83A403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449703" y="1772816"/>
            <a:ext cx="5832648" cy="38884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BBD23-3075-451F-A1CD-7BFC8A0C211A}"/>
              </a:ext>
            </a:extLst>
          </p:cNvPr>
          <p:cNvSpPr>
            <a:spLocks noGrp="1"/>
          </p:cNvSpPr>
          <p:nvPr>
            <p:ph sz="half" idx="1"/>
          </p:nvPr>
        </p:nvSpPr>
        <p:spPr>
          <a:xfrm>
            <a:off x="1259632" y="836712"/>
            <a:ext cx="3636962" cy="4421188"/>
          </a:xfrm>
        </p:spPr>
        <p:txBody>
          <a:bodyPr wrap="square" anchor="t">
            <a:normAutofit/>
          </a:bodyPr>
          <a:lstStyle/>
          <a:p>
            <a:pPr>
              <a:lnSpc>
                <a:spcPct val="90000"/>
              </a:lnSpc>
            </a:pPr>
            <a:r>
              <a:rPr lang="en-GB" sz="2200" dirty="0"/>
              <a:t>Look very carefully at each picture – the first one is on the next slide.</a:t>
            </a:r>
          </a:p>
          <a:p>
            <a:pPr>
              <a:lnSpc>
                <a:spcPct val="90000"/>
              </a:lnSpc>
            </a:pPr>
            <a:r>
              <a:rPr lang="en-GB" sz="2200" dirty="0"/>
              <a:t>Click again and you will see a list of questions on the following slide.</a:t>
            </a:r>
          </a:p>
          <a:p>
            <a:pPr>
              <a:lnSpc>
                <a:spcPct val="90000"/>
              </a:lnSpc>
            </a:pPr>
            <a:r>
              <a:rPr lang="en-GB" sz="2200" dirty="0"/>
              <a:t>There is no need to write your answers down, you can just think or talk about them </a:t>
            </a:r>
          </a:p>
          <a:p>
            <a:pPr>
              <a:lnSpc>
                <a:spcPct val="90000"/>
              </a:lnSpc>
            </a:pPr>
            <a:r>
              <a:rPr lang="en-GB" sz="2200" dirty="0"/>
              <a:t>There is not just one answer. Listen carefully to other people’s views.</a:t>
            </a:r>
          </a:p>
          <a:p>
            <a:pPr marL="0" indent="0">
              <a:lnSpc>
                <a:spcPct val="90000"/>
              </a:lnSpc>
              <a:buNone/>
            </a:pPr>
            <a:endParaRPr lang="en-GB" sz="2200" dirty="0"/>
          </a:p>
        </p:txBody>
      </p:sp>
      <p:pic>
        <p:nvPicPr>
          <p:cNvPr id="5" name="Picture 4" descr="A person raising the arms&#10;&#10;Description automatically generated with low confidence">
            <a:extLst>
              <a:ext uri="{FF2B5EF4-FFF2-40B4-BE49-F238E27FC236}">
                <a16:creationId xmlns:a16="http://schemas.microsoft.com/office/drawing/2014/main" id="{28F744E8-A60E-47CA-9F6B-AFC291901581}"/>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2"/>
          <a:stretch/>
        </p:blipFill>
        <p:spPr>
          <a:xfrm>
            <a:off x="5148064" y="764704"/>
            <a:ext cx="3638550" cy="4421188"/>
          </a:xfrm>
          <a:prstGeom prst="rect">
            <a:avLst/>
          </a:prstGeom>
          <a:noFill/>
        </p:spPr>
      </p:pic>
    </p:spTree>
    <p:extLst>
      <p:ext uri="{BB962C8B-B14F-4D97-AF65-F5344CB8AC3E}">
        <p14:creationId xmlns:p14="http://schemas.microsoft.com/office/powerpoint/2010/main" val="42104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outdoor, stone&#10;&#10;Description automatically generated">
            <a:extLst>
              <a:ext uri="{FF2B5EF4-FFF2-40B4-BE49-F238E27FC236}">
                <a16:creationId xmlns:a16="http://schemas.microsoft.com/office/drawing/2014/main" id="{BCF165C3-42DF-4035-B370-3381F3B21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5696" y="764704"/>
            <a:ext cx="6876166" cy="4512660"/>
          </a:xfrm>
          <a:prstGeom prst="rect">
            <a:avLst/>
          </a:prstGeom>
        </p:spPr>
      </p:pic>
    </p:spTree>
    <p:extLst>
      <p:ext uri="{BB962C8B-B14F-4D97-AF65-F5344CB8AC3E}">
        <p14:creationId xmlns:p14="http://schemas.microsoft.com/office/powerpoint/2010/main" val="267949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FD41-8A81-4A5F-AA18-495AE7FBC4BF}"/>
              </a:ext>
            </a:extLst>
          </p:cNvPr>
          <p:cNvSpPr>
            <a:spLocks noGrp="1"/>
          </p:cNvSpPr>
          <p:nvPr>
            <p:ph type="title"/>
          </p:nvPr>
        </p:nvSpPr>
        <p:spPr>
          <a:xfrm>
            <a:off x="1403648" y="44624"/>
            <a:ext cx="6995120" cy="864096"/>
          </a:xfrm>
        </p:spPr>
        <p:txBody>
          <a:bodyPr/>
          <a:lstStyle/>
          <a:p>
            <a:pPr algn="ctr"/>
            <a:r>
              <a:rPr lang="en-GB" sz="3200" b="1" u="sng" dirty="0"/>
              <a:t>Challenge 1</a:t>
            </a:r>
          </a:p>
        </p:txBody>
      </p:sp>
      <p:sp>
        <p:nvSpPr>
          <p:cNvPr id="3" name="Content Placeholder 2">
            <a:extLst>
              <a:ext uri="{FF2B5EF4-FFF2-40B4-BE49-F238E27FC236}">
                <a16:creationId xmlns:a16="http://schemas.microsoft.com/office/drawing/2014/main" id="{4ECB9953-F4DE-4E88-8FF8-F72868688CDC}"/>
              </a:ext>
            </a:extLst>
          </p:cNvPr>
          <p:cNvSpPr>
            <a:spLocks noGrp="1"/>
          </p:cNvSpPr>
          <p:nvPr>
            <p:ph idx="1"/>
          </p:nvPr>
        </p:nvSpPr>
        <p:spPr>
          <a:xfrm>
            <a:off x="1547664" y="404664"/>
            <a:ext cx="7560840" cy="4968552"/>
          </a:xfrm>
        </p:spPr>
        <p:txBody>
          <a:bodyPr/>
          <a:lstStyle/>
          <a:p>
            <a:pPr marL="0" indent="0">
              <a:buNone/>
            </a:pPr>
            <a:endParaRPr lang="en-GB" sz="1200" b="1" dirty="0"/>
          </a:p>
          <a:p>
            <a:pPr marL="0" indent="0">
              <a:buNone/>
            </a:pPr>
            <a:endParaRPr lang="en-GB" sz="1200" b="1" dirty="0"/>
          </a:p>
          <a:p>
            <a:pPr marL="0" indent="0">
              <a:buNone/>
            </a:pPr>
            <a:r>
              <a:rPr lang="en-GB" sz="1200" dirty="0"/>
              <a:t>Many years ago a real girl held a real balloon, releasing it into the sky as she hoped her prayers would be answered. Now, her picture is drawn on the walls behind the place where she once stood.</a:t>
            </a:r>
          </a:p>
          <a:p>
            <a:pPr marL="0" indent="0">
              <a:buNone/>
            </a:pPr>
            <a:r>
              <a:rPr lang="en-GB" sz="1200" dirty="0"/>
              <a:t>In a world where sometimes times were sad, lonely or perhaps scary and dark, the flash of red brought colour. In a world where things are sometimes bleak, it brings hope and joy. The girl’s outstretched fingers point at the red balloon as it floats skywards.</a:t>
            </a:r>
            <a:endParaRPr lang="en-GB" sz="1200" b="1" dirty="0"/>
          </a:p>
          <a:p>
            <a:pPr marL="0" indent="0">
              <a:buNone/>
            </a:pPr>
            <a:endParaRPr lang="en-GB" sz="1200" b="1" dirty="0"/>
          </a:p>
          <a:p>
            <a:pPr marL="0" indent="0">
              <a:buNone/>
            </a:pPr>
            <a:r>
              <a:rPr lang="en-GB" sz="1200" b="1" dirty="0"/>
              <a:t>Question time</a:t>
            </a:r>
          </a:p>
          <a:p>
            <a:r>
              <a:rPr lang="en-GB" sz="1200" dirty="0"/>
              <a:t>Why do you think the balloon is red, whereas the rest of the drawing is black and white?</a:t>
            </a:r>
          </a:p>
          <a:p>
            <a:r>
              <a:rPr lang="en-GB" sz="1200" dirty="0"/>
              <a:t>Who is the little girl, and why is she releasing the balloon?</a:t>
            </a:r>
          </a:p>
          <a:p>
            <a:r>
              <a:rPr lang="en-GB" sz="1200" dirty="0"/>
              <a:t>What could have happened to her? Do you think the balloon symbolises anything?</a:t>
            </a:r>
          </a:p>
          <a:p>
            <a:r>
              <a:rPr lang="en-GB" sz="1200" dirty="0"/>
              <a:t>Why do you think the artist created this picture? </a:t>
            </a:r>
          </a:p>
          <a:p>
            <a:r>
              <a:rPr lang="en-GB" sz="1200" dirty="0"/>
              <a:t>What has this picture got to do with hope?</a:t>
            </a:r>
          </a:p>
          <a:p>
            <a:pPr marL="0" indent="0">
              <a:buNone/>
            </a:pPr>
            <a:r>
              <a:rPr lang="en-GB" sz="1200" dirty="0"/>
              <a:t>The Bible has quite a lot to say about hope. The word </a:t>
            </a:r>
            <a:r>
              <a:rPr lang="en-GB" sz="1200" i="1" dirty="0"/>
              <a:t>hope</a:t>
            </a:r>
            <a:r>
              <a:rPr lang="en-GB" sz="1200" dirty="0"/>
              <a:t> in everyday life often refers to a kind of wish. For instance, “I hope it will not rain tomorrow” or “Let’s hope she gets better soon.”</a:t>
            </a:r>
          </a:p>
          <a:p>
            <a:pPr marL="0" indent="0">
              <a:buNone/>
            </a:pPr>
            <a:endParaRPr lang="en-GB" sz="1200" dirty="0"/>
          </a:p>
          <a:p>
            <a:pPr marL="0" indent="0">
              <a:buNone/>
            </a:pPr>
            <a:r>
              <a:rPr lang="en-GB" sz="1200" dirty="0"/>
              <a:t>Hope in the Bible is about having complete faith in God. Therefore, biblical hope is something real and not a feeling. Biblical hope is the foundation upon which Christians base their lives, believing that God always keeps His promises.</a:t>
            </a:r>
          </a:p>
          <a:p>
            <a:pPr marL="0" indent="0">
              <a:buNone/>
            </a:pPr>
            <a:endParaRPr lang="en-GB" sz="1200" dirty="0"/>
          </a:p>
          <a:p>
            <a:r>
              <a:rPr lang="en-GB" sz="1200" dirty="0"/>
              <a:t>Do you think that Biblical hope is stronger than everyday hope?</a:t>
            </a:r>
          </a:p>
          <a:p>
            <a:r>
              <a:rPr lang="en-GB" sz="1200" dirty="0"/>
              <a:t>Is it harder or easier t have Biblical hope?</a:t>
            </a:r>
            <a:endParaRPr lang="en-GB" sz="1200" b="1" dirty="0"/>
          </a:p>
          <a:p>
            <a:pPr marL="0" indent="0">
              <a:buNone/>
            </a:pPr>
            <a:endParaRPr lang="en-GB" sz="1200" b="1" dirty="0"/>
          </a:p>
          <a:p>
            <a:pPr marL="0" indent="0">
              <a:buNone/>
            </a:pPr>
            <a:r>
              <a:rPr lang="en-GB" sz="1200" b="1" dirty="0"/>
              <a:t>Perfect picture!</a:t>
            </a:r>
          </a:p>
          <a:p>
            <a:pPr marL="0" indent="0">
              <a:buNone/>
            </a:pPr>
            <a:r>
              <a:rPr lang="en-GB" sz="1200" dirty="0"/>
              <a:t>Can you design a piece of art to show that there is always hope in God? </a:t>
            </a:r>
          </a:p>
        </p:txBody>
      </p:sp>
    </p:spTree>
    <p:extLst>
      <p:ext uri="{BB962C8B-B14F-4D97-AF65-F5344CB8AC3E}">
        <p14:creationId xmlns:p14="http://schemas.microsoft.com/office/powerpoint/2010/main" val="175173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7A458-550A-4847-904C-EA24ABC0A6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1720" y="404664"/>
            <a:ext cx="5974361" cy="5229200"/>
          </a:xfrm>
          <a:prstGeom prst="rect">
            <a:avLst/>
          </a:prstGeom>
        </p:spPr>
      </p:pic>
    </p:spTree>
    <p:extLst>
      <p:ext uri="{BB962C8B-B14F-4D97-AF65-F5344CB8AC3E}">
        <p14:creationId xmlns:p14="http://schemas.microsoft.com/office/powerpoint/2010/main" val="672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EDAA-6E8F-4A05-9FD0-BD80BBA4960F}"/>
              </a:ext>
            </a:extLst>
          </p:cNvPr>
          <p:cNvSpPr>
            <a:spLocks noGrp="1"/>
          </p:cNvSpPr>
          <p:nvPr>
            <p:ph type="title"/>
          </p:nvPr>
        </p:nvSpPr>
        <p:spPr>
          <a:xfrm>
            <a:off x="1475656" y="32789"/>
            <a:ext cx="6995120" cy="1143000"/>
          </a:xfrm>
        </p:spPr>
        <p:txBody>
          <a:bodyPr/>
          <a:lstStyle/>
          <a:p>
            <a:pPr algn="ctr"/>
            <a:r>
              <a:rPr lang="en-GB" sz="3200" b="1" u="sng" dirty="0"/>
              <a:t>Challenge 2</a:t>
            </a:r>
          </a:p>
        </p:txBody>
      </p:sp>
      <p:sp>
        <p:nvSpPr>
          <p:cNvPr id="3" name="Content Placeholder 2">
            <a:extLst>
              <a:ext uri="{FF2B5EF4-FFF2-40B4-BE49-F238E27FC236}">
                <a16:creationId xmlns:a16="http://schemas.microsoft.com/office/drawing/2014/main" id="{D2F83438-28D4-418C-B531-24FFB7CBB2ED}"/>
              </a:ext>
            </a:extLst>
          </p:cNvPr>
          <p:cNvSpPr>
            <a:spLocks noGrp="1"/>
          </p:cNvSpPr>
          <p:nvPr>
            <p:ph idx="1"/>
          </p:nvPr>
        </p:nvSpPr>
        <p:spPr>
          <a:xfrm>
            <a:off x="1619672" y="980728"/>
            <a:ext cx="6995120" cy="4421188"/>
          </a:xfrm>
        </p:spPr>
        <p:txBody>
          <a:bodyPr/>
          <a:lstStyle/>
          <a:p>
            <a:pPr marL="0" indent="0">
              <a:buNone/>
            </a:pPr>
            <a:r>
              <a:rPr lang="en-GB" sz="1400" dirty="0"/>
              <a:t>The flowers gave him hope.</a:t>
            </a:r>
          </a:p>
          <a:p>
            <a:pPr marL="0" indent="0">
              <a:buNone/>
            </a:pPr>
            <a:r>
              <a:rPr lang="en-GB" sz="1400" dirty="0"/>
              <a:t>Sitting there in the frost-covered park, with snowflakes gently falling from the cold, October sky, he thought about the events of the past few days. Despite everything, he still had hope for the future.</a:t>
            </a:r>
          </a:p>
          <a:p>
            <a:pPr marL="0" indent="0">
              <a:buNone/>
            </a:pPr>
            <a:endParaRPr lang="en-GB" sz="1400" b="1" dirty="0"/>
          </a:p>
          <a:p>
            <a:pPr marL="0" indent="0">
              <a:buNone/>
            </a:pPr>
            <a:r>
              <a:rPr lang="en-GB" sz="1400" b="1" dirty="0"/>
              <a:t>Question time</a:t>
            </a:r>
          </a:p>
          <a:p>
            <a:r>
              <a:rPr lang="en-GB" sz="1400" dirty="0"/>
              <a:t>Who is the man in the park? What has happened to him?</a:t>
            </a:r>
          </a:p>
          <a:p>
            <a:r>
              <a:rPr lang="en-GB" sz="1400" dirty="0"/>
              <a:t>What do you think he is hoping for? What is significant about the flowers?</a:t>
            </a:r>
          </a:p>
          <a:p>
            <a:r>
              <a:rPr lang="en-GB" sz="1400" dirty="0"/>
              <a:t>What colour is winter? What colour is summer?</a:t>
            </a:r>
          </a:p>
          <a:p>
            <a:r>
              <a:rPr lang="en-GB" sz="1400" dirty="0"/>
              <a:t>Is there more happiness or sadness in the world?</a:t>
            </a:r>
          </a:p>
          <a:p>
            <a:pPr marL="0" indent="0">
              <a:buNone/>
            </a:pPr>
            <a:endParaRPr lang="en-GB" sz="1400" b="1" dirty="0"/>
          </a:p>
          <a:p>
            <a:pPr marL="0" indent="0">
              <a:buNone/>
            </a:pPr>
            <a:r>
              <a:rPr lang="en-GB" sz="1400" dirty="0"/>
              <a:t>In challenge 1 we looked at Biblical hope – hope that many Christians say leaves them with no doubt that God will care for them and make things better.</a:t>
            </a:r>
          </a:p>
          <a:p>
            <a:pPr marL="0" indent="0">
              <a:buNone/>
            </a:pPr>
            <a:endParaRPr lang="en-GB" sz="1400" dirty="0"/>
          </a:p>
          <a:p>
            <a:pPr marL="0" indent="0">
              <a:buNone/>
            </a:pPr>
            <a:r>
              <a:rPr lang="en-GB" sz="1400" dirty="0"/>
              <a:t>Read the Bible story on the next page and then reflect on the questions………</a:t>
            </a:r>
            <a:endParaRPr lang="en-GB" dirty="0"/>
          </a:p>
        </p:txBody>
      </p:sp>
    </p:spTree>
    <p:extLst>
      <p:ext uri="{BB962C8B-B14F-4D97-AF65-F5344CB8AC3E}">
        <p14:creationId xmlns:p14="http://schemas.microsoft.com/office/powerpoint/2010/main" val="277383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AFE05-1DC2-415D-981E-78626505D215}"/>
              </a:ext>
            </a:extLst>
          </p:cNvPr>
          <p:cNvSpPr>
            <a:spLocks noGrp="1"/>
          </p:cNvSpPr>
          <p:nvPr>
            <p:ph idx="1"/>
          </p:nvPr>
        </p:nvSpPr>
        <p:spPr>
          <a:xfrm>
            <a:off x="1403648" y="332656"/>
            <a:ext cx="7560840" cy="4421188"/>
          </a:xfrm>
        </p:spPr>
        <p:txBody>
          <a:bodyPr/>
          <a:lstStyle/>
          <a:p>
            <a:pPr marL="0" indent="0" algn="ctr">
              <a:buNone/>
            </a:pPr>
            <a:r>
              <a:rPr lang="en-GB" sz="2400" b="1" dirty="0">
                <a:effectLst/>
              </a:rPr>
              <a:t>The Parting of the Sea</a:t>
            </a:r>
          </a:p>
          <a:p>
            <a:pPr marL="0" indent="0">
              <a:buNone/>
            </a:pPr>
            <a:r>
              <a:rPr lang="en-GB" sz="1200" dirty="0">
                <a:effectLst/>
              </a:rPr>
              <a:t>Pharaoh gathered all the chariots in Egypt to chase after the Israelites and bring them back as slaves. Even Pharaoh mounted his chariot and set out for the Israelite camp. </a:t>
            </a:r>
          </a:p>
          <a:p>
            <a:pPr marL="0" indent="0">
              <a:buNone/>
            </a:pPr>
            <a:r>
              <a:rPr lang="en-GB" sz="1200" dirty="0">
                <a:effectLst/>
              </a:rPr>
              <a:t>From far away, the Israelites could see Pharaoh and his army coming for them. They were terrified and cried out God to save them. They turned to Moses and said, “Have you brought us here to die in the wilderness? What have you done to us? It would have been better for us to stay as slaves in Egypt than die out here alone!” </a:t>
            </a:r>
          </a:p>
          <a:p>
            <a:pPr marL="0" indent="0">
              <a:buNone/>
            </a:pPr>
            <a:r>
              <a:rPr lang="en-GB" sz="1200" dirty="0">
                <a:effectLst/>
              </a:rPr>
              <a:t>Moses said to the people, “Do not be afraid. Stand firm and see what the Lord will do for you today. He will fight for you. Just keep still.”  Then God said to Moses, “Why do you cry out to me? Lift up your staff, and stretch out your hand over the sea to divide it. Tell the Israelites to go forward and walk through the middle of the sea. The Egyptians will follow and know that I am the Lord.” </a:t>
            </a:r>
          </a:p>
          <a:p>
            <a:pPr marL="0" indent="0">
              <a:buNone/>
            </a:pPr>
            <a:r>
              <a:rPr lang="en-GB" sz="1200" dirty="0">
                <a:effectLst/>
              </a:rPr>
              <a:t>Then an angel of God </a:t>
            </a:r>
            <a:r>
              <a:rPr lang="en-GB" sz="1200" dirty="0"/>
              <a:t>appeared </a:t>
            </a:r>
            <a:r>
              <a:rPr lang="en-GB" sz="1200" dirty="0">
                <a:effectLst/>
              </a:rPr>
              <a:t>to lead them across the sea. A cloud formed between the Egyptians and the Israelites. Moses stretched out his hand, and a strong wind created a path of dry land through the sea, with walls of water on both sides.  The Israelites travelled through the sea safely to the other side. The Egyptians followed them through the parted waters, but the wheels of their chariots became clogged in the mud. Moses stretched out his hand again so that the water would crash over the Egyptians.  The Israelites saw the great work of God and how he saved them from the Egyptians. They saw this and believed in the Lord with certain hope for the future. </a:t>
            </a:r>
            <a:endParaRPr lang="en-GB" sz="1200" b="1" dirty="0">
              <a:effectLst/>
            </a:endParaRPr>
          </a:p>
          <a:p>
            <a:pPr marL="0" indent="0">
              <a:buNone/>
            </a:pPr>
            <a:endParaRPr lang="en-GB" sz="1200" b="1" dirty="0">
              <a:effectLst/>
            </a:endParaRPr>
          </a:p>
          <a:p>
            <a:pPr marL="0" indent="0">
              <a:buNone/>
            </a:pPr>
            <a:endParaRPr lang="en-GB" sz="1200" b="1" dirty="0"/>
          </a:p>
          <a:p>
            <a:pPr marL="0" indent="0">
              <a:buNone/>
            </a:pPr>
            <a:r>
              <a:rPr lang="en-GB" sz="1200" b="1" dirty="0">
                <a:effectLst/>
              </a:rPr>
              <a:t>Reflection Questions</a:t>
            </a:r>
            <a:endParaRPr lang="en-GB" sz="1200" dirty="0">
              <a:effectLst/>
            </a:endParaRPr>
          </a:p>
          <a:p>
            <a:pPr marL="0" indent="0">
              <a:buNone/>
            </a:pPr>
            <a:r>
              <a:rPr lang="en-GB" sz="1200" dirty="0">
                <a:effectLst/>
              </a:rPr>
              <a:t>What complaint did the Israelites make to Moses? </a:t>
            </a:r>
          </a:p>
          <a:p>
            <a:pPr marL="0" indent="0">
              <a:buNone/>
            </a:pPr>
            <a:r>
              <a:rPr lang="en-GB" sz="1200" dirty="0">
                <a:effectLst/>
              </a:rPr>
              <a:t>How did God save them from the Egyptians? </a:t>
            </a:r>
          </a:p>
          <a:p>
            <a:pPr marL="0" indent="0">
              <a:buNone/>
            </a:pPr>
            <a:r>
              <a:rPr lang="en-GB" sz="1200" dirty="0">
                <a:effectLst/>
              </a:rPr>
              <a:t>What are you most afraid of right now? How can you ask God</a:t>
            </a:r>
          </a:p>
          <a:p>
            <a:pPr marL="0" indent="0">
              <a:buNone/>
            </a:pPr>
            <a:r>
              <a:rPr lang="en-GB" sz="1200" dirty="0"/>
              <a:t>t</a:t>
            </a:r>
            <a:r>
              <a:rPr lang="en-GB" sz="1200" dirty="0">
                <a:effectLst/>
              </a:rPr>
              <a:t>o help you overcome this fear?</a:t>
            </a:r>
          </a:p>
          <a:p>
            <a:pPr marL="0" indent="0">
              <a:buNone/>
            </a:pPr>
            <a:endParaRPr lang="en-GB" dirty="0"/>
          </a:p>
        </p:txBody>
      </p:sp>
      <p:pic>
        <p:nvPicPr>
          <p:cNvPr id="5" name="Picture 4">
            <a:extLst>
              <a:ext uri="{FF2B5EF4-FFF2-40B4-BE49-F238E27FC236}">
                <a16:creationId xmlns:a16="http://schemas.microsoft.com/office/drawing/2014/main" id="{5748E8E5-A444-4A7C-B4ED-AD52677B0854}"/>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436096" y="3645024"/>
            <a:ext cx="3463032" cy="2354862"/>
          </a:xfrm>
          <a:prstGeom prst="rect">
            <a:avLst/>
          </a:prstGeom>
        </p:spPr>
      </p:pic>
    </p:spTree>
    <p:extLst>
      <p:ext uri="{BB962C8B-B14F-4D97-AF65-F5344CB8AC3E}">
        <p14:creationId xmlns:p14="http://schemas.microsoft.com/office/powerpoint/2010/main" val="312890249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Myriad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py of PPT_template [Read-Only] [Compatibility Mode]" id="{B20C2875-9782-4E3B-A8EB-088CE04F0DB8}" vid="{FECFB706-8450-4824-BDED-583A9BEB2880}"/>
    </a:ext>
  </a:extLst>
</a:theme>
</file>

<file path=docProps/app.xml><?xml version="1.0" encoding="utf-8"?>
<Properties xmlns="http://schemas.openxmlformats.org/officeDocument/2006/extended-properties" xmlns:vt="http://schemas.openxmlformats.org/officeDocument/2006/docPropsVTypes">
  <TotalTime>659</TotalTime>
  <Words>935</Words>
  <Application>Microsoft Office PowerPoint</Application>
  <PresentationFormat>On-screen Show (4:3)</PresentationFormat>
  <Paragraphs>52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Myriad Pro</vt:lpstr>
      <vt:lpstr>Office Theme</vt:lpstr>
      <vt:lpstr>What do you see?  The following 2 pictures are focused on the theme of Hope.  Use the questions to help you reflect on different emotions, values and Bible verses. You may like to look at the pictures as part of a class worship.</vt:lpstr>
      <vt:lpstr>PowerPoint Presentation</vt:lpstr>
      <vt:lpstr>PowerPoint Presentation</vt:lpstr>
      <vt:lpstr>Challenge 1</vt:lpstr>
      <vt:lpstr>PowerPoint Presentation</vt:lpstr>
      <vt:lpstr>Challenge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see? Look at each of these pictures.  Use the questions to help you reflect on the Easter story.  You may like to do one picture each day in worship this week.</dc:title>
  <dc:creator>Sue Bowen</dc:creator>
  <cp:lastModifiedBy>Robert Sanders</cp:lastModifiedBy>
  <cp:revision>34</cp:revision>
  <dcterms:created xsi:type="dcterms:W3CDTF">2021-03-16T10:50:34Z</dcterms:created>
  <dcterms:modified xsi:type="dcterms:W3CDTF">2021-04-22T09:46:34Z</dcterms:modified>
</cp:coreProperties>
</file>