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9" r:id="rId3"/>
    <p:sldId id="268" r:id="rId4"/>
    <p:sldId id="270" r:id="rId5"/>
    <p:sldId id="274" r:id="rId6"/>
    <p:sldId id="273" r:id="rId7"/>
    <p:sldId id="275" r:id="rId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EDA900"/>
    <a:srgbClr val="9C9C9C"/>
    <a:srgbClr val="CF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792163" cy="6858000"/>
            <a:chOff x="0" y="0"/>
            <a:chExt cx="499" cy="4320"/>
          </a:xfrm>
        </p:grpSpPr>
        <p:sp>
          <p:nvSpPr>
            <p:cNvPr id="5" name="Rectangle 7"/>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Rectangle 9"/>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7" name="Rectangle 10"/>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8" name="Picture 12" descr="Diocesan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4163" y="5286375"/>
            <a:ext cx="3384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ctrTitle"/>
          </p:nvPr>
        </p:nvSpPr>
        <p:spPr>
          <a:xfrm>
            <a:off x="1547813" y="765175"/>
            <a:ext cx="7196137" cy="2478088"/>
          </a:xfrm>
        </p:spPr>
        <p:txBody>
          <a:bodyPr anchor="b"/>
          <a:lstStyle>
            <a:lvl1pPr>
              <a:defRPr sz="4000">
                <a:solidFill>
                  <a:schemeClr val="tx1"/>
                </a:solidFill>
              </a:defRPr>
            </a:lvl1pPr>
          </a:lstStyle>
          <a:p>
            <a:pPr lvl="0"/>
            <a:r>
              <a:rPr lang="en-GB" noProof="0" dirty="0"/>
              <a:t>MAIN TITLE</a:t>
            </a:r>
          </a:p>
        </p:txBody>
      </p:sp>
      <p:sp>
        <p:nvSpPr>
          <p:cNvPr id="3078" name="Rectangle 6"/>
          <p:cNvSpPr>
            <a:spLocks noGrp="1" noChangeArrowheads="1"/>
          </p:cNvSpPr>
          <p:nvPr>
            <p:ph type="subTitle" idx="1"/>
          </p:nvPr>
        </p:nvSpPr>
        <p:spPr>
          <a:xfrm>
            <a:off x="1547813" y="3284538"/>
            <a:ext cx="7192962" cy="1368425"/>
          </a:xfrm>
        </p:spPr>
        <p:txBody>
          <a:bodyPr/>
          <a:lstStyle>
            <a:lvl1pPr marL="0" indent="0" algn="r">
              <a:buFontTx/>
              <a:buNone/>
              <a:defRPr sz="2800">
                <a:solidFill>
                  <a:srgbClr val="9C9C9C"/>
                </a:solidFill>
              </a:defRPr>
            </a:lvl1pPr>
          </a:lstStyle>
          <a:p>
            <a:pPr lvl="0"/>
            <a:r>
              <a:rPr lang="en-US" noProof="0"/>
              <a:t>(Subtitle or text here)</a:t>
            </a:r>
            <a:endParaRPr lang="en-GB" noProof="0"/>
          </a:p>
        </p:txBody>
      </p:sp>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47813" y="5445224"/>
            <a:ext cx="3672408" cy="1123151"/>
          </a:xfrm>
          <a:prstGeom prst="rect">
            <a:avLst/>
          </a:prstGeom>
        </p:spPr>
      </p:pic>
    </p:spTree>
    <p:extLst>
      <p:ext uri="{BB962C8B-B14F-4D97-AF65-F5344CB8AC3E}">
        <p14:creationId xmlns:p14="http://schemas.microsoft.com/office/powerpoint/2010/main" val="236578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06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1855787" cy="5746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8888" y="274638"/>
            <a:ext cx="5419725"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101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92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719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8888" y="1600200"/>
            <a:ext cx="3636962"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48250" y="1600200"/>
            <a:ext cx="363855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610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461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360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5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32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37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691680" y="274638"/>
            <a:ext cx="69951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SLIDE TITLE</a:t>
            </a:r>
            <a:endParaRPr lang="en-GB" altLang="en-US" dirty="0"/>
          </a:p>
        </p:txBody>
      </p:sp>
      <p:sp>
        <p:nvSpPr>
          <p:cNvPr id="1027" name="Rectangle 8"/>
          <p:cNvSpPr>
            <a:spLocks noGrp="1" noChangeArrowheads="1"/>
          </p:cNvSpPr>
          <p:nvPr>
            <p:ph type="body" idx="1"/>
          </p:nvPr>
        </p:nvSpPr>
        <p:spPr bwMode="auto">
          <a:xfrm>
            <a:off x="1691680" y="1600200"/>
            <a:ext cx="6995120" cy="44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grpSp>
        <p:nvGrpSpPr>
          <p:cNvPr id="1028" name="Group 9"/>
          <p:cNvGrpSpPr>
            <a:grpSpLocks/>
          </p:cNvGrpSpPr>
          <p:nvPr/>
        </p:nvGrpSpPr>
        <p:grpSpPr bwMode="auto">
          <a:xfrm>
            <a:off x="0" y="0"/>
            <a:ext cx="792163" cy="6858000"/>
            <a:chOff x="0" y="0"/>
            <a:chExt cx="499" cy="4320"/>
          </a:xfrm>
        </p:grpSpPr>
        <p:sp>
          <p:nvSpPr>
            <p:cNvPr id="1030" name="Rectangle 10"/>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 name="Rectangle 11"/>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1032" name="Rectangle 12"/>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1029" name="Picture 13" descr="Diocesan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164388" y="6115050"/>
            <a:ext cx="15128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691680" y="6203950"/>
            <a:ext cx="1482253" cy="453325"/>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0" fontAlgn="base" hangingPunct="0">
        <a:spcBef>
          <a:spcPct val="0"/>
        </a:spcBef>
        <a:spcAft>
          <a:spcPct val="0"/>
        </a:spcAft>
        <a:defRPr sz="3600" kern="1200">
          <a:solidFill>
            <a:schemeClr val="tx1"/>
          </a:solidFill>
          <a:latin typeface="+mj-lt"/>
          <a:ea typeface="+mj-ea"/>
          <a:cs typeface="+mj-cs"/>
        </a:defRPr>
      </a:lvl1pPr>
      <a:lvl2pPr algn="r" rtl="0" eaLnBrk="0" fontAlgn="base" hangingPunct="0">
        <a:spcBef>
          <a:spcPct val="0"/>
        </a:spcBef>
        <a:spcAft>
          <a:spcPct val="0"/>
        </a:spcAft>
        <a:defRPr sz="3600">
          <a:solidFill>
            <a:srgbClr val="CF0A2C"/>
          </a:solidFill>
          <a:latin typeface="Myriad Pro" panose="020B0503030403020204" pitchFamily="34" charset="0"/>
        </a:defRPr>
      </a:lvl2pPr>
      <a:lvl3pPr algn="r" rtl="0" eaLnBrk="0" fontAlgn="base" hangingPunct="0">
        <a:spcBef>
          <a:spcPct val="0"/>
        </a:spcBef>
        <a:spcAft>
          <a:spcPct val="0"/>
        </a:spcAft>
        <a:defRPr sz="3600">
          <a:solidFill>
            <a:srgbClr val="CF0A2C"/>
          </a:solidFill>
          <a:latin typeface="Myriad Pro" panose="020B0503030403020204" pitchFamily="34" charset="0"/>
        </a:defRPr>
      </a:lvl3pPr>
      <a:lvl4pPr algn="r" rtl="0" eaLnBrk="0" fontAlgn="base" hangingPunct="0">
        <a:spcBef>
          <a:spcPct val="0"/>
        </a:spcBef>
        <a:spcAft>
          <a:spcPct val="0"/>
        </a:spcAft>
        <a:defRPr sz="3600">
          <a:solidFill>
            <a:srgbClr val="CF0A2C"/>
          </a:solidFill>
          <a:latin typeface="Myriad Pro" panose="020B0503030403020204" pitchFamily="34" charset="0"/>
        </a:defRPr>
      </a:lvl4pPr>
      <a:lvl5pPr algn="r" rtl="0" eaLnBrk="0" fontAlgn="base" hangingPunct="0">
        <a:spcBef>
          <a:spcPct val="0"/>
        </a:spcBef>
        <a:spcAft>
          <a:spcPct val="0"/>
        </a:spcAft>
        <a:defRPr sz="3600">
          <a:solidFill>
            <a:srgbClr val="CF0A2C"/>
          </a:solidFill>
          <a:latin typeface="Myriad Pro" panose="020B0503030403020204" pitchFamily="34" charset="0"/>
        </a:defRPr>
      </a:lvl5pPr>
      <a:lvl6pPr marL="457200" algn="r" rtl="0" fontAlgn="base">
        <a:spcBef>
          <a:spcPct val="0"/>
        </a:spcBef>
        <a:spcAft>
          <a:spcPct val="0"/>
        </a:spcAft>
        <a:defRPr sz="3600">
          <a:solidFill>
            <a:srgbClr val="CF0A2C"/>
          </a:solidFill>
          <a:latin typeface="Myriad Pro" panose="020B0503030403020204" pitchFamily="34" charset="0"/>
        </a:defRPr>
      </a:lvl6pPr>
      <a:lvl7pPr marL="914400" algn="r" rtl="0" fontAlgn="base">
        <a:spcBef>
          <a:spcPct val="0"/>
        </a:spcBef>
        <a:spcAft>
          <a:spcPct val="0"/>
        </a:spcAft>
        <a:defRPr sz="3600">
          <a:solidFill>
            <a:srgbClr val="CF0A2C"/>
          </a:solidFill>
          <a:latin typeface="Myriad Pro" panose="020B0503030403020204" pitchFamily="34" charset="0"/>
        </a:defRPr>
      </a:lvl7pPr>
      <a:lvl8pPr marL="1371600" algn="r" rtl="0" fontAlgn="base">
        <a:spcBef>
          <a:spcPct val="0"/>
        </a:spcBef>
        <a:spcAft>
          <a:spcPct val="0"/>
        </a:spcAft>
        <a:defRPr sz="3600">
          <a:solidFill>
            <a:srgbClr val="CF0A2C"/>
          </a:solidFill>
          <a:latin typeface="Myriad Pro" panose="020B0503030403020204" pitchFamily="34" charset="0"/>
        </a:defRPr>
      </a:lvl8pPr>
      <a:lvl9pPr marL="1828800" algn="r" rtl="0" fontAlgn="base">
        <a:spcBef>
          <a:spcPct val="0"/>
        </a:spcBef>
        <a:spcAft>
          <a:spcPct val="0"/>
        </a:spcAft>
        <a:defRPr sz="3600">
          <a:solidFill>
            <a:srgbClr val="CF0A2C"/>
          </a:solidFill>
          <a:latin typeface="Myriad Pro" panose="020B0503030403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blogdigital.mx/recursos/119-negocio/242-enfocate-en-la-gente-para-generar-mas-ventas.html" TargetMode="External"/><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www.flickr.com/photos/unitedwaylowermainland/8771398278/" TargetMode="External"/><Relationship Id="rId3" Type="http://schemas.openxmlformats.org/officeDocument/2006/relationships/slideLayout" Target="../slideLayouts/slideLayout2.xml"/><Relationship Id="rId7" Type="http://schemas.openxmlformats.org/officeDocument/2006/relationships/image" Target="../media/image11.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flickr.com/photos/portofsandiego/5269557935/" TargetMode="External"/><Relationship Id="rId5" Type="http://schemas.openxmlformats.org/officeDocument/2006/relationships/image" Target="../media/image10.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hyperlink" Target="https://scherlund.blogspot.com/2018/07/children-learn-about-multicultural.html"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bi4kfNxtEFM" TargetMode="External"/><Relationship Id="rId1" Type="http://schemas.openxmlformats.org/officeDocument/2006/relationships/slideLayout" Target="../slideLayouts/slideLayout4.xml"/><Relationship Id="rId4" Type="http://schemas.openxmlformats.org/officeDocument/2006/relationships/hyperlink" Target="https://pixabay.com/sv/vectors/trumma-african-slagverk-instrument-151600/"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preschools.sa.gov.au/north-haven-kindergarten/our-centre/show-and-tell" TargetMode="External"/><Relationship Id="rId5" Type="http://schemas.openxmlformats.org/officeDocument/2006/relationships/image" Target="../media/image16.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B6494A-BE1F-6753-B893-6D303020A7DC}"/>
              </a:ext>
            </a:extLst>
          </p:cNvPr>
          <p:cNvSpPr>
            <a:spLocks noGrp="1"/>
          </p:cNvSpPr>
          <p:nvPr>
            <p:ph type="title"/>
          </p:nvPr>
        </p:nvSpPr>
        <p:spPr>
          <a:xfrm>
            <a:off x="1517781" y="1196752"/>
            <a:ext cx="6995120" cy="1143000"/>
          </a:xfrm>
        </p:spPr>
        <p:txBody>
          <a:bodyPr/>
          <a:lstStyle/>
          <a:p>
            <a:pPr algn="ctr"/>
            <a:r>
              <a:rPr lang="en-US" dirty="0"/>
              <a:t>Ubuntu Drumming for Schools &amp; 2023 Leavers Services  Guidance</a:t>
            </a:r>
            <a:br>
              <a:rPr lang="en-US" dirty="0"/>
            </a:br>
            <a:br>
              <a:rPr lang="en-US" dirty="0"/>
            </a:br>
            <a:r>
              <a:rPr lang="en-US" sz="2400" dirty="0"/>
              <a:t>Please share this presentation with your children. Click the audio button in the top righthand corner of each slide.</a:t>
            </a:r>
            <a:endParaRPr lang="en-US" dirty="0"/>
          </a:p>
        </p:txBody>
      </p:sp>
      <p:pic>
        <p:nvPicPr>
          <p:cNvPr id="4" name="Picture 3">
            <a:extLst>
              <a:ext uri="{FF2B5EF4-FFF2-40B4-BE49-F238E27FC236}">
                <a16:creationId xmlns:a16="http://schemas.microsoft.com/office/drawing/2014/main" id="{43577CE7-0258-112B-8963-0F035EA15B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995935" y="3510087"/>
            <a:ext cx="2038811" cy="20163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833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corded Sound">
            <a:hlinkClick r:id="" action="ppaction://media"/>
            <a:extLst>
              <a:ext uri="{FF2B5EF4-FFF2-40B4-BE49-F238E27FC236}">
                <a16:creationId xmlns:a16="http://schemas.microsoft.com/office/drawing/2014/main" id="{5B5581EA-1638-6660-1F66-7475F13A9F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8344" y="764704"/>
            <a:ext cx="487363" cy="487363"/>
          </a:xfrm>
          <a:prstGeom prst="rect">
            <a:avLst/>
          </a:prstGeom>
        </p:spPr>
      </p:pic>
      <p:pic>
        <p:nvPicPr>
          <p:cNvPr id="7" name="Picture 6" descr="A picture containing wall, person, indoor, person&#10;&#10;Description automatically generated">
            <a:extLst>
              <a:ext uri="{FF2B5EF4-FFF2-40B4-BE49-F238E27FC236}">
                <a16:creationId xmlns:a16="http://schemas.microsoft.com/office/drawing/2014/main" id="{3DE3FB72-96AD-2AB9-7F79-CA53F1D9E3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5316" y="620688"/>
            <a:ext cx="795574" cy="1060765"/>
          </a:xfrm>
          <a:prstGeom prst="rect">
            <a:avLst/>
          </a:prstGeom>
        </p:spPr>
      </p:pic>
      <p:pic>
        <p:nvPicPr>
          <p:cNvPr id="8" name="Picture 7">
            <a:extLst>
              <a:ext uri="{FF2B5EF4-FFF2-40B4-BE49-F238E27FC236}">
                <a16:creationId xmlns:a16="http://schemas.microsoft.com/office/drawing/2014/main" id="{AE0B5670-05F6-BB34-3C46-1E468A72CE9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763688" y="49343"/>
            <a:ext cx="3816424" cy="3770141"/>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33DD9B4B-CB04-8476-2A04-3811C7DB0569}"/>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4716016" y="3464974"/>
            <a:ext cx="4038600" cy="2552701"/>
          </a:xfrm>
          <a:prstGeom prst="rect">
            <a:avLst/>
          </a:prstGeom>
        </p:spPr>
      </p:pic>
    </p:spTree>
    <p:extLst>
      <p:ext uri="{BB962C8B-B14F-4D97-AF65-F5344CB8AC3E}">
        <p14:creationId xmlns:p14="http://schemas.microsoft.com/office/powerpoint/2010/main" val="2668746711"/>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corded Sound">
            <a:hlinkClick r:id="" action="ppaction://media"/>
            <a:extLst>
              <a:ext uri="{FF2B5EF4-FFF2-40B4-BE49-F238E27FC236}">
                <a16:creationId xmlns:a16="http://schemas.microsoft.com/office/drawing/2014/main" id="{6252A30C-641C-034E-3155-33D99984FF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6336" y="764704"/>
            <a:ext cx="487363" cy="487363"/>
          </a:xfrm>
          <a:prstGeom prst="rect">
            <a:avLst/>
          </a:prstGeom>
        </p:spPr>
      </p:pic>
      <p:pic>
        <p:nvPicPr>
          <p:cNvPr id="7" name="Picture 6" descr="A person sitting on a couch&#10;&#10;Description automatically generated with low confidence">
            <a:extLst>
              <a:ext uri="{FF2B5EF4-FFF2-40B4-BE49-F238E27FC236}">
                <a16:creationId xmlns:a16="http://schemas.microsoft.com/office/drawing/2014/main" id="{ADF07F05-DCDE-DF0C-5B78-E9E7E1AE59CE}"/>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059832" y="188640"/>
            <a:ext cx="3826396" cy="2556033"/>
          </a:xfrm>
          <a:prstGeom prst="rect">
            <a:avLst/>
          </a:prstGeom>
        </p:spPr>
      </p:pic>
      <p:pic>
        <p:nvPicPr>
          <p:cNvPr id="10" name="Picture 9" descr="A group of children smiling&#10;&#10;Description automatically generated with low confidence">
            <a:extLst>
              <a:ext uri="{FF2B5EF4-FFF2-40B4-BE49-F238E27FC236}">
                <a16:creationId xmlns:a16="http://schemas.microsoft.com/office/drawing/2014/main" id="{361FE359-6787-8EBE-D182-2DF35294A4B5}"/>
              </a:ext>
            </a:extLst>
          </p:cNvPr>
          <p:cNvPicPr>
            <a:picLocks noChangeAspect="1"/>
          </p:cNvPicPr>
          <p:nvPr/>
        </p:nvPicPr>
        <p:blipFill>
          <a:blip r:embed="rId7">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1763688" y="2996952"/>
            <a:ext cx="6984776" cy="3096344"/>
          </a:xfrm>
          <a:prstGeom prst="rect">
            <a:avLst/>
          </a:prstGeom>
        </p:spPr>
      </p:pic>
    </p:spTree>
    <p:extLst>
      <p:ext uri="{BB962C8B-B14F-4D97-AF65-F5344CB8AC3E}">
        <p14:creationId xmlns:p14="http://schemas.microsoft.com/office/powerpoint/2010/main" val="2342889665"/>
      </p:ext>
    </p:extLst>
  </p:cSld>
  <p:clrMapOvr>
    <a:masterClrMapping/>
  </p:clrMapOvr>
  <mc:AlternateContent xmlns:mc="http://schemas.openxmlformats.org/markup-compatibility/2006" xmlns:p14="http://schemas.microsoft.com/office/powerpoint/2010/main">
    <mc:Choice Requires="p14">
      <p:transition spd="slow" p14:dur="2000" advTm="56968"/>
    </mc:Choice>
    <mc:Fallback xmlns="">
      <p:transition spd="slow" advTm="56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9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0946D5-2C65-4CB4-ABC0-B398BDD0A7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5656" y="260648"/>
            <a:ext cx="4057249" cy="3037940"/>
          </a:xfrm>
          <a:prstGeom prst="rect">
            <a:avLst/>
          </a:prstGeom>
        </p:spPr>
      </p:pic>
      <p:pic>
        <p:nvPicPr>
          <p:cNvPr id="8" name="Picture 7">
            <a:extLst>
              <a:ext uri="{FF2B5EF4-FFF2-40B4-BE49-F238E27FC236}">
                <a16:creationId xmlns:a16="http://schemas.microsoft.com/office/drawing/2014/main" id="{9D3C8A0A-4396-C299-562D-FF4C575C7F13}"/>
              </a:ext>
            </a:extLst>
          </p:cNvPr>
          <p:cNvPicPr>
            <a:picLocks noChangeAspect="1"/>
          </p:cNvPicPr>
          <p:nvPr/>
        </p:nvPicPr>
        <p:blipFill>
          <a:blip r:embed="rId5"/>
          <a:stretch>
            <a:fillRect/>
          </a:stretch>
        </p:blipFill>
        <p:spPr>
          <a:xfrm>
            <a:off x="4860032" y="2142383"/>
            <a:ext cx="4149211" cy="2834059"/>
          </a:xfrm>
          <a:prstGeom prst="rect">
            <a:avLst/>
          </a:prstGeom>
        </p:spPr>
      </p:pic>
      <p:pic>
        <p:nvPicPr>
          <p:cNvPr id="10" name="Picture 9" descr="Two people playing drums&#10;&#10;Description automatically generated with low confidence">
            <a:extLst>
              <a:ext uri="{FF2B5EF4-FFF2-40B4-BE49-F238E27FC236}">
                <a16:creationId xmlns:a16="http://schemas.microsoft.com/office/drawing/2014/main" id="{E495D579-0789-AB6C-E93D-36A80C39455D}"/>
              </a:ext>
            </a:extLst>
          </p:cNvPr>
          <p:cNvPicPr>
            <a:picLocks noChangeAspect="1"/>
          </p:cNvPicPr>
          <p:nvPr/>
        </p:nvPicPr>
        <p:blipFill>
          <a:blip r:embed="rId6">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1619672" y="3591122"/>
            <a:ext cx="3166526" cy="2145814"/>
          </a:xfrm>
          <a:prstGeom prst="rect">
            <a:avLst/>
          </a:prstGeom>
        </p:spPr>
      </p:pic>
      <p:pic>
        <p:nvPicPr>
          <p:cNvPr id="2" name="Recorded Sound">
            <a:hlinkClick r:id="" action="ppaction://media"/>
            <a:extLst>
              <a:ext uri="{FF2B5EF4-FFF2-40B4-BE49-F238E27FC236}">
                <a16:creationId xmlns:a16="http://schemas.microsoft.com/office/drawing/2014/main" id="{FC0F22FA-4905-FBBF-4F8B-B55D895CD2F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199589" y="620688"/>
            <a:ext cx="487363" cy="487363"/>
          </a:xfrm>
          <a:prstGeom prst="rect">
            <a:avLst/>
          </a:prstGeom>
        </p:spPr>
      </p:pic>
    </p:spTree>
    <p:extLst>
      <p:ext uri="{BB962C8B-B14F-4D97-AF65-F5344CB8AC3E}">
        <p14:creationId xmlns:p14="http://schemas.microsoft.com/office/powerpoint/2010/main" val="343779467"/>
      </p:ext>
    </p:extLst>
  </p:cSld>
  <p:clrMapOvr>
    <a:masterClrMapping/>
  </p:clrMapOvr>
  <mc:AlternateContent xmlns:mc="http://schemas.openxmlformats.org/markup-compatibility/2006" xmlns:p14="http://schemas.microsoft.com/office/powerpoint/2010/main">
    <mc:Choice Requires="p14">
      <p:transition spd="slow" p14:dur="2000" advTm="140420"/>
    </mc:Choice>
    <mc:Fallback xmlns="">
      <p:transition spd="slow" advTm="140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6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C3D03D-A886-4F39-7FA6-9302416C83B9}"/>
              </a:ext>
            </a:extLst>
          </p:cNvPr>
          <p:cNvSpPr>
            <a:spLocks noGrp="1"/>
          </p:cNvSpPr>
          <p:nvPr>
            <p:ph sz="half" idx="1"/>
          </p:nvPr>
        </p:nvSpPr>
        <p:spPr>
          <a:xfrm>
            <a:off x="1547664" y="620688"/>
            <a:ext cx="3636962" cy="4421188"/>
          </a:xfrm>
        </p:spPr>
        <p:txBody>
          <a:bodyPr wrap="square" anchor="t">
            <a:normAutofit fontScale="92500" lnSpcReduction="20000"/>
          </a:bodyPr>
          <a:lstStyle/>
          <a:p>
            <a:pPr marL="0" indent="0">
              <a:lnSpc>
                <a:spcPct val="90000"/>
              </a:lnSpc>
              <a:buNone/>
            </a:pPr>
            <a:r>
              <a:rPr lang="en-GB" sz="3000" dirty="0"/>
              <a:t>Click the link to watch Mike showing how you can create a rhythm ready for our special performance.</a:t>
            </a:r>
          </a:p>
          <a:p>
            <a:pPr marL="0" indent="0">
              <a:lnSpc>
                <a:spcPct val="90000"/>
              </a:lnSpc>
              <a:buNone/>
            </a:pPr>
            <a:endParaRPr lang="en-GB" sz="3000" dirty="0"/>
          </a:p>
          <a:p>
            <a:pPr marL="0" indent="0">
              <a:lnSpc>
                <a:spcPct val="90000"/>
              </a:lnSpc>
              <a:buNone/>
            </a:pPr>
            <a:r>
              <a:rPr lang="en-GB" sz="1800" u="sng" dirty="0">
                <a:solidFill>
                  <a:srgbClr val="0563C1"/>
                </a:solidFill>
                <a:effectLst/>
                <a:latin typeface="Calibri" panose="020F0502020204030204" pitchFamily="34" charset="0"/>
                <a:ea typeface="Calibri" panose="020F0502020204030204" pitchFamily="34" charset="0"/>
                <a:hlinkClick r:id="rId2"/>
              </a:rPr>
              <a:t>https://youtu.be/bi4kfNxtEFM</a:t>
            </a:r>
            <a:endParaRPr lang="en-GB" sz="1800" dirty="0">
              <a:effectLst/>
              <a:latin typeface="Calibri" panose="020F0502020204030204" pitchFamily="34" charset="0"/>
              <a:ea typeface="Calibri" panose="020F0502020204030204" pitchFamily="34" charset="0"/>
            </a:endParaRPr>
          </a:p>
          <a:p>
            <a:pPr marL="0" indent="0">
              <a:lnSpc>
                <a:spcPct val="90000"/>
              </a:lnSpc>
              <a:buNone/>
            </a:pPr>
            <a:endParaRPr lang="en-GB" sz="3000" dirty="0"/>
          </a:p>
          <a:p>
            <a:pPr marL="0" indent="0">
              <a:lnSpc>
                <a:spcPct val="90000"/>
              </a:lnSpc>
              <a:buNone/>
            </a:pPr>
            <a:endParaRPr lang="en-GB" sz="3000" dirty="0"/>
          </a:p>
          <a:p>
            <a:pPr marL="0" indent="0">
              <a:lnSpc>
                <a:spcPct val="90000"/>
              </a:lnSpc>
              <a:buNone/>
            </a:pPr>
            <a:r>
              <a:rPr lang="en-GB" sz="3000" dirty="0"/>
              <a:t>You might also use the video to create your own music in school.</a:t>
            </a:r>
          </a:p>
        </p:txBody>
      </p:sp>
      <p:pic>
        <p:nvPicPr>
          <p:cNvPr id="7" name="Picture 6" descr="A picture containing cup, music, indoor, plant&#10;&#10;Description automatically generated">
            <a:extLst>
              <a:ext uri="{FF2B5EF4-FFF2-40B4-BE49-F238E27FC236}">
                <a16:creationId xmlns:a16="http://schemas.microsoft.com/office/drawing/2014/main" id="{E7571F85-D790-8D6E-44D2-6EE6DD5C6D51}"/>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580112" y="386448"/>
            <a:ext cx="2880320" cy="4889668"/>
          </a:xfrm>
          <a:prstGeom prst="rect">
            <a:avLst/>
          </a:prstGeom>
        </p:spPr>
      </p:pic>
    </p:spTree>
    <p:extLst>
      <p:ext uri="{BB962C8B-B14F-4D97-AF65-F5344CB8AC3E}">
        <p14:creationId xmlns:p14="http://schemas.microsoft.com/office/powerpoint/2010/main" val="120897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a:hlinkClick r:id="" action="ppaction://media"/>
            <a:extLst>
              <a:ext uri="{FF2B5EF4-FFF2-40B4-BE49-F238E27FC236}">
                <a16:creationId xmlns:a16="http://schemas.microsoft.com/office/drawing/2014/main" id="{1509376F-4502-C2A6-5186-2D6252CBF8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08304" y="476672"/>
            <a:ext cx="487363" cy="487363"/>
          </a:xfrm>
          <a:prstGeom prst="rect">
            <a:avLst/>
          </a:prstGeom>
        </p:spPr>
      </p:pic>
      <p:sp>
        <p:nvSpPr>
          <p:cNvPr id="2" name="TextBox 1">
            <a:extLst>
              <a:ext uri="{FF2B5EF4-FFF2-40B4-BE49-F238E27FC236}">
                <a16:creationId xmlns:a16="http://schemas.microsoft.com/office/drawing/2014/main" id="{3D37241D-D518-7842-AA2E-0FDFB04F03FA}"/>
              </a:ext>
            </a:extLst>
          </p:cNvPr>
          <p:cNvSpPr txBox="1"/>
          <p:nvPr/>
        </p:nvSpPr>
        <p:spPr>
          <a:xfrm>
            <a:off x="1547664" y="620688"/>
            <a:ext cx="3636404" cy="6309420"/>
          </a:xfrm>
          <a:prstGeom prst="rect">
            <a:avLst/>
          </a:prstGeom>
          <a:noFill/>
        </p:spPr>
        <p:txBody>
          <a:bodyPr wrap="square" rtlCol="0">
            <a:spAutoFit/>
          </a:bodyPr>
          <a:lstStyle/>
          <a:p>
            <a:pPr marL="342900" indent="-342900">
              <a:buAutoNum type="arabicPeriod"/>
            </a:pPr>
            <a:r>
              <a:rPr lang="en-GB" sz="1600" dirty="0"/>
              <a:t>Create a simple, short rhythm for your school.</a:t>
            </a:r>
          </a:p>
          <a:p>
            <a:pPr marL="342900" indent="-342900">
              <a:buAutoNum type="arabicPeriod"/>
            </a:pPr>
            <a:endParaRPr lang="en-GB" sz="1600" dirty="0"/>
          </a:p>
          <a:p>
            <a:pPr marL="342900" indent="-342900">
              <a:buAutoNum type="arabicPeriod"/>
            </a:pPr>
            <a:r>
              <a:rPr lang="en-GB" sz="1600" dirty="0"/>
              <a:t>Think of a few words or a short phrase that sums up your school, for example, ‘We have fun and help our community’ or ‘Our school is like a family’. Then set this phrase to a rhythm, like Mike demonstrates in the video. Don’t make it too long, just a few notes.</a:t>
            </a:r>
          </a:p>
          <a:p>
            <a:pPr marL="342900" indent="-342900">
              <a:buAutoNum type="arabicPeriod"/>
            </a:pPr>
            <a:endParaRPr lang="en-GB" sz="1600" dirty="0"/>
          </a:p>
          <a:p>
            <a:pPr marL="342900" indent="-342900">
              <a:buAutoNum type="arabicPeriod"/>
            </a:pPr>
            <a:r>
              <a:rPr lang="en-GB" sz="1600" dirty="0"/>
              <a:t>Make sure that everyone who is coming to the service knows the rhythm because you will need to perform it during our special Ubuntu musical performance.</a:t>
            </a:r>
          </a:p>
          <a:p>
            <a:pPr marL="342900" indent="-342900">
              <a:buAutoNum type="arabicPeriod"/>
            </a:pPr>
            <a:endParaRPr lang="en-GB" sz="1600" dirty="0"/>
          </a:p>
          <a:p>
            <a:pPr marL="342900" indent="-342900">
              <a:buAutoNum type="arabicPeriod"/>
            </a:pPr>
            <a:r>
              <a:rPr lang="en-GB" sz="1600" dirty="0"/>
              <a:t>If you have any drums in school, it would be great if you can bring them.</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dirty="0"/>
          </a:p>
          <a:p>
            <a:endParaRPr lang="en-GB" dirty="0"/>
          </a:p>
        </p:txBody>
      </p:sp>
      <p:pic>
        <p:nvPicPr>
          <p:cNvPr id="5" name="Picture 4" descr="A picture containing person, child, music, child&#10;&#10;Description automatically generated">
            <a:extLst>
              <a:ext uri="{FF2B5EF4-FFF2-40B4-BE49-F238E27FC236}">
                <a16:creationId xmlns:a16="http://schemas.microsoft.com/office/drawing/2014/main" id="{311825DA-D3AC-EEE6-2DA8-51C39574A49B}"/>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547904" y="1844824"/>
            <a:ext cx="3272568" cy="2592288"/>
          </a:xfrm>
          <a:prstGeom prst="rect">
            <a:avLst/>
          </a:prstGeom>
        </p:spPr>
      </p:pic>
    </p:spTree>
    <p:extLst>
      <p:ext uri="{BB962C8B-B14F-4D97-AF65-F5344CB8AC3E}">
        <p14:creationId xmlns:p14="http://schemas.microsoft.com/office/powerpoint/2010/main" val="3317403039"/>
      </p:ext>
    </p:extLst>
  </p:cSld>
  <p:clrMapOvr>
    <a:masterClrMapping/>
  </p:clrMapOvr>
  <mc:AlternateContent xmlns:mc="http://schemas.openxmlformats.org/markup-compatibility/2006" xmlns:p14="http://schemas.microsoft.com/office/powerpoint/2010/main">
    <mc:Choice Requires="p14">
      <p:transition spd="slow" p14:dur="2000" advTm="42455"/>
    </mc:Choice>
    <mc:Fallback xmlns="">
      <p:transition spd="slow" advTm="42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4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DD64F-0D86-5A7D-DE84-B1C878926383}"/>
              </a:ext>
            </a:extLst>
          </p:cNvPr>
          <p:cNvSpPr>
            <a:spLocks noGrp="1"/>
          </p:cNvSpPr>
          <p:nvPr>
            <p:ph idx="1"/>
          </p:nvPr>
        </p:nvSpPr>
        <p:spPr>
          <a:xfrm>
            <a:off x="1619672" y="404664"/>
            <a:ext cx="6995120" cy="4853236"/>
          </a:xfrm>
        </p:spPr>
        <p:txBody>
          <a:bodyPr/>
          <a:lstStyle/>
          <a:p>
            <a:pPr marL="0" indent="0" algn="ctr">
              <a:buNone/>
            </a:pPr>
            <a:r>
              <a:rPr lang="en-GB" sz="1800" b="1" dirty="0"/>
              <a:t>Drums – a worthwhile investment</a:t>
            </a:r>
          </a:p>
          <a:p>
            <a:pPr marL="0" indent="0">
              <a:buNone/>
            </a:pPr>
            <a:r>
              <a:rPr lang="en-GB" sz="1800" dirty="0"/>
              <a:t>There is no requirement for schools to purchase instruments to participate in the worship and creative music-making at the Cathedrals. </a:t>
            </a:r>
          </a:p>
          <a:p>
            <a:pPr marL="0" indent="0">
              <a:buNone/>
            </a:pPr>
            <a:r>
              <a:rPr lang="en-GB" sz="1800" dirty="0"/>
              <a:t>Many schools use drums for a range of activities – including supporting Mental Wellbeing, Group Work, Performing Poetry, Reciting Psalms, Participative Story-telling and much more – so they are a great investment. </a:t>
            </a:r>
          </a:p>
          <a:p>
            <a:pPr marL="0" indent="0">
              <a:buNone/>
            </a:pPr>
            <a:r>
              <a:rPr lang="en-GB" sz="1800" dirty="0"/>
              <a:t>Schools are invited to bring drums to the services if they wish, but rhythms can also be played using body percussion. </a:t>
            </a:r>
          </a:p>
          <a:p>
            <a:pPr marL="0" indent="0">
              <a:buNone/>
            </a:pPr>
            <a:endParaRPr lang="en-GB" sz="1800" b="1" dirty="0"/>
          </a:p>
          <a:p>
            <a:pPr marL="0" indent="0">
              <a:buNone/>
            </a:pPr>
            <a:r>
              <a:rPr lang="en-GB" sz="1800" b="1" dirty="0"/>
              <a:t>Some examples available from online sellers:</a:t>
            </a:r>
          </a:p>
          <a:p>
            <a:pPr marL="0" indent="0">
              <a:buNone/>
            </a:pPr>
            <a:r>
              <a:rPr lang="en-GB" sz="1800" dirty="0"/>
              <a:t>World rhythm HD6 Hand Drum with beater £8</a:t>
            </a:r>
          </a:p>
          <a:p>
            <a:pPr marL="0" indent="0">
              <a:buNone/>
            </a:pPr>
            <a:r>
              <a:rPr lang="en-GB" sz="1800" dirty="0"/>
              <a:t>JOIKIT 3 pack Hand Drum set £17</a:t>
            </a:r>
          </a:p>
          <a:p>
            <a:pPr marL="0" indent="0">
              <a:buNone/>
            </a:pPr>
            <a:r>
              <a:rPr lang="en-GB" sz="1800" dirty="0" err="1"/>
              <a:t>Lawei</a:t>
            </a:r>
            <a:r>
              <a:rPr lang="en-GB" sz="1800" dirty="0"/>
              <a:t> 2 pack Hand Drums £13</a:t>
            </a:r>
          </a:p>
          <a:p>
            <a:pPr marL="0" indent="0">
              <a:buNone/>
            </a:pPr>
            <a:r>
              <a:rPr lang="en-GB" sz="1800" dirty="0"/>
              <a:t>Children’s African Djembe Drums £12</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215757699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py of PPT_template [Read-Only] [Compatibility Mode]" id="{B20C2875-9782-4E3B-A8EB-088CE04F0DB8}" vid="{FECFB706-8450-4824-BDED-583A9BEB2880}"/>
    </a:ext>
  </a:extLst>
</a:theme>
</file>

<file path=docProps/app.xml><?xml version="1.0" encoding="utf-8"?>
<Properties xmlns="http://schemas.openxmlformats.org/officeDocument/2006/extended-properties" xmlns:vt="http://schemas.openxmlformats.org/officeDocument/2006/docPropsVTypes">
  <TotalTime>36</TotalTime>
  <Words>312</Words>
  <Application>Microsoft Office PowerPoint</Application>
  <PresentationFormat>On-screen Show (4:3)</PresentationFormat>
  <Paragraphs>26</Paragraphs>
  <Slides>7</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Myriad Pro</vt:lpstr>
      <vt:lpstr>Office Theme</vt:lpstr>
      <vt:lpstr>Ubuntu Drumming for Schools &amp; 2023 Leavers Services  Guidance  Please share this presentation with your children. Click the audio button in the top righthand corner of each slide.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see? Look at each of these pictures.  Use the questions to help you reflect on the Easter story.  You may like to do one picture each day in worship this week.</dc:title>
  <dc:creator>Sue Bowen</dc:creator>
  <cp:lastModifiedBy>Robert Sanders</cp:lastModifiedBy>
  <cp:revision>64</cp:revision>
  <dcterms:created xsi:type="dcterms:W3CDTF">2021-03-16T10:50:34Z</dcterms:created>
  <dcterms:modified xsi:type="dcterms:W3CDTF">2023-03-10T15:30:42Z</dcterms:modified>
</cp:coreProperties>
</file>