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sldIdLst>
    <p:sldId id="256" r:id="rId5"/>
    <p:sldId id="258" r:id="rId6"/>
    <p:sldId id="278" r:id="rId7"/>
    <p:sldId id="279" r:id="rId8"/>
    <p:sldId id="289" r:id="rId9"/>
    <p:sldId id="290" r:id="rId10"/>
    <p:sldId id="259" r:id="rId11"/>
    <p:sldId id="280" r:id="rId12"/>
    <p:sldId id="281" r:id="rId13"/>
    <p:sldId id="285" r:id="rId14"/>
    <p:sldId id="286" r:id="rId15"/>
    <p:sldId id="291" r:id="rId16"/>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Eigerdals Regular" panose="02000503020000020004" pitchFamily="2" charset="77"/>
      <p:regular r:id="rId21"/>
    </p:embeddedFont>
    <p:embeddedFont>
      <p:font typeface="Open Sans" panose="020B0606030504020204" pitchFamily="34" charset="0"/>
      <p:regular r:id="rId22"/>
      <p:bold r:id="rId23"/>
      <p:italic r:id="rId24"/>
    </p:embeddedFont>
    <p:embeddedFont>
      <p:font typeface="Open Sans Semibold" panose="020B0606030504020204" pitchFamily="34" charset="0"/>
      <p:regular r:id="rId25"/>
      <p:bold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5F5A"/>
    <a:srgbClr val="262626"/>
    <a:srgbClr val="323538"/>
    <a:srgbClr val="E52857"/>
    <a:srgbClr val="547B81"/>
    <a:srgbClr val="9C3777"/>
    <a:srgbClr val="69B5B1"/>
    <a:srgbClr val="E9A065"/>
    <a:srgbClr val="F1DE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07"/>
    <p:restoredTop sz="96327"/>
  </p:normalViewPr>
  <p:slideViewPr>
    <p:cSldViewPr snapToGrid="0" snapToObjects="1">
      <p:cViewPr varScale="1">
        <p:scale>
          <a:sx n="176" d="100"/>
          <a:sy n="176" d="100"/>
        </p:scale>
        <p:origin x="8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BCF2-3D85-F548-9F4D-EE5F1F8F6AD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017A449-9612-7846-ABE5-FFF7EAD7BA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ED70433-ABB2-4F49-93C3-F8A7927F1C28}"/>
              </a:ext>
            </a:extLst>
          </p:cNvPr>
          <p:cNvSpPr>
            <a:spLocks noGrp="1"/>
          </p:cNvSpPr>
          <p:nvPr>
            <p:ph type="dt" sz="half" idx="10"/>
          </p:nvPr>
        </p:nvSpPr>
        <p:spPr/>
        <p:txBody>
          <a:bodyPr/>
          <a:lstStyle/>
          <a:p>
            <a:fld id="{2B6EB55F-AF24-3940-BFDF-767AF1868ECC}" type="datetimeFigureOut">
              <a:rPr lang="en-US" smtClean="0"/>
              <a:t>9/28/23</a:t>
            </a:fld>
            <a:endParaRPr lang="en-US"/>
          </a:p>
        </p:txBody>
      </p:sp>
      <p:sp>
        <p:nvSpPr>
          <p:cNvPr id="5" name="Footer Placeholder 4">
            <a:extLst>
              <a:ext uri="{FF2B5EF4-FFF2-40B4-BE49-F238E27FC236}">
                <a16:creationId xmlns:a16="http://schemas.microsoft.com/office/drawing/2014/main" id="{032CB28D-9A45-6947-8FE6-D104C24BD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BB66D-16F4-0947-A838-BBCF9807B6BC}"/>
              </a:ext>
            </a:extLst>
          </p:cNvPr>
          <p:cNvSpPr>
            <a:spLocks noGrp="1"/>
          </p:cNvSpPr>
          <p:nvPr>
            <p:ph type="sldNum" sz="quarter" idx="12"/>
          </p:nvPr>
        </p:nvSpPr>
        <p:spPr/>
        <p:txBody>
          <a:bodyPr/>
          <a:lstStyle/>
          <a:p>
            <a:fld id="{87AE8351-EA9C-6C4F-9CD9-57DEFBDF4EB7}" type="slidenum">
              <a:rPr lang="en-US" smtClean="0"/>
              <a:t>‹#›</a:t>
            </a:fld>
            <a:endParaRPr lang="en-US"/>
          </a:p>
        </p:txBody>
      </p:sp>
    </p:spTree>
    <p:extLst>
      <p:ext uri="{BB962C8B-B14F-4D97-AF65-F5344CB8AC3E}">
        <p14:creationId xmlns:p14="http://schemas.microsoft.com/office/powerpoint/2010/main" val="3315077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09529-E5B7-F34E-A89F-BCEBD70C3BC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66C95C3-EBC6-7741-99C8-643B32FB323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C00899-8425-154F-A321-322FF4FB2821}"/>
              </a:ext>
            </a:extLst>
          </p:cNvPr>
          <p:cNvSpPr>
            <a:spLocks noGrp="1"/>
          </p:cNvSpPr>
          <p:nvPr>
            <p:ph type="dt" sz="half" idx="10"/>
          </p:nvPr>
        </p:nvSpPr>
        <p:spPr/>
        <p:txBody>
          <a:bodyPr/>
          <a:lstStyle/>
          <a:p>
            <a:fld id="{2B6EB55F-AF24-3940-BFDF-767AF1868ECC}" type="datetimeFigureOut">
              <a:rPr lang="en-US" smtClean="0"/>
              <a:t>9/28/23</a:t>
            </a:fld>
            <a:endParaRPr lang="en-US"/>
          </a:p>
        </p:txBody>
      </p:sp>
      <p:sp>
        <p:nvSpPr>
          <p:cNvPr id="5" name="Footer Placeholder 4">
            <a:extLst>
              <a:ext uri="{FF2B5EF4-FFF2-40B4-BE49-F238E27FC236}">
                <a16:creationId xmlns:a16="http://schemas.microsoft.com/office/drawing/2014/main" id="{AEBA7656-23F9-CA49-849D-AF0DE24C8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5A720-5012-B047-8CEB-573B94C60AAC}"/>
              </a:ext>
            </a:extLst>
          </p:cNvPr>
          <p:cNvSpPr>
            <a:spLocks noGrp="1"/>
          </p:cNvSpPr>
          <p:nvPr>
            <p:ph type="sldNum" sz="quarter" idx="12"/>
          </p:nvPr>
        </p:nvSpPr>
        <p:spPr/>
        <p:txBody>
          <a:bodyPr/>
          <a:lstStyle/>
          <a:p>
            <a:fld id="{87AE8351-EA9C-6C4F-9CD9-57DEFBDF4EB7}" type="slidenum">
              <a:rPr lang="en-US" smtClean="0"/>
              <a:t>‹#›</a:t>
            </a:fld>
            <a:endParaRPr lang="en-US"/>
          </a:p>
        </p:txBody>
      </p:sp>
    </p:spTree>
    <p:extLst>
      <p:ext uri="{BB962C8B-B14F-4D97-AF65-F5344CB8AC3E}">
        <p14:creationId xmlns:p14="http://schemas.microsoft.com/office/powerpoint/2010/main" val="210082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7D8FD9-CD48-5E40-8DFE-3BD9114C5C1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9D782F-4411-C84E-BEEF-78D4B64C94B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9280A5C-F684-224F-A0EC-FB7DB1D12F11}"/>
              </a:ext>
            </a:extLst>
          </p:cNvPr>
          <p:cNvSpPr>
            <a:spLocks noGrp="1"/>
          </p:cNvSpPr>
          <p:nvPr>
            <p:ph type="dt" sz="half" idx="10"/>
          </p:nvPr>
        </p:nvSpPr>
        <p:spPr/>
        <p:txBody>
          <a:bodyPr/>
          <a:lstStyle/>
          <a:p>
            <a:fld id="{2B6EB55F-AF24-3940-BFDF-767AF1868ECC}" type="datetimeFigureOut">
              <a:rPr lang="en-US" smtClean="0"/>
              <a:t>9/28/23</a:t>
            </a:fld>
            <a:endParaRPr lang="en-US"/>
          </a:p>
        </p:txBody>
      </p:sp>
      <p:sp>
        <p:nvSpPr>
          <p:cNvPr id="5" name="Footer Placeholder 4">
            <a:extLst>
              <a:ext uri="{FF2B5EF4-FFF2-40B4-BE49-F238E27FC236}">
                <a16:creationId xmlns:a16="http://schemas.microsoft.com/office/drawing/2014/main" id="{D94AD1B2-A877-0E4D-8530-E0ACDBBFBF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614B0B-7801-2F41-83A7-BB6C2ED583D2}"/>
              </a:ext>
            </a:extLst>
          </p:cNvPr>
          <p:cNvSpPr>
            <a:spLocks noGrp="1"/>
          </p:cNvSpPr>
          <p:nvPr>
            <p:ph type="sldNum" sz="quarter" idx="12"/>
          </p:nvPr>
        </p:nvSpPr>
        <p:spPr/>
        <p:txBody>
          <a:bodyPr/>
          <a:lstStyle/>
          <a:p>
            <a:fld id="{87AE8351-EA9C-6C4F-9CD9-57DEFBDF4EB7}" type="slidenum">
              <a:rPr lang="en-US" smtClean="0"/>
              <a:t>‹#›</a:t>
            </a:fld>
            <a:endParaRPr lang="en-US"/>
          </a:p>
        </p:txBody>
      </p:sp>
    </p:spTree>
    <p:extLst>
      <p:ext uri="{BB962C8B-B14F-4D97-AF65-F5344CB8AC3E}">
        <p14:creationId xmlns:p14="http://schemas.microsoft.com/office/powerpoint/2010/main" val="21585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B1F13-A0D3-0A40-831A-B473B4F59E3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B5D8A49-0174-8C4E-8BE2-3F1A6E1FEE9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3594024-6C76-344B-9D4A-71B376F02ECB}"/>
              </a:ext>
            </a:extLst>
          </p:cNvPr>
          <p:cNvSpPr>
            <a:spLocks noGrp="1"/>
          </p:cNvSpPr>
          <p:nvPr>
            <p:ph type="dt" sz="half" idx="10"/>
          </p:nvPr>
        </p:nvSpPr>
        <p:spPr/>
        <p:txBody>
          <a:bodyPr/>
          <a:lstStyle/>
          <a:p>
            <a:fld id="{2B6EB55F-AF24-3940-BFDF-767AF1868ECC}" type="datetimeFigureOut">
              <a:rPr lang="en-US" smtClean="0"/>
              <a:t>9/28/23</a:t>
            </a:fld>
            <a:endParaRPr lang="en-US"/>
          </a:p>
        </p:txBody>
      </p:sp>
      <p:sp>
        <p:nvSpPr>
          <p:cNvPr id="5" name="Footer Placeholder 4">
            <a:extLst>
              <a:ext uri="{FF2B5EF4-FFF2-40B4-BE49-F238E27FC236}">
                <a16:creationId xmlns:a16="http://schemas.microsoft.com/office/drawing/2014/main" id="{93B1D68F-E6E2-D047-9DB9-549A3B8A4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A774AF-2F90-4940-A2DB-7362A5B1D85D}"/>
              </a:ext>
            </a:extLst>
          </p:cNvPr>
          <p:cNvSpPr>
            <a:spLocks noGrp="1"/>
          </p:cNvSpPr>
          <p:nvPr>
            <p:ph type="sldNum" sz="quarter" idx="12"/>
          </p:nvPr>
        </p:nvSpPr>
        <p:spPr/>
        <p:txBody>
          <a:bodyPr/>
          <a:lstStyle/>
          <a:p>
            <a:fld id="{87AE8351-EA9C-6C4F-9CD9-57DEFBDF4EB7}" type="slidenum">
              <a:rPr lang="en-US" smtClean="0"/>
              <a:t>‹#›</a:t>
            </a:fld>
            <a:endParaRPr lang="en-US"/>
          </a:p>
        </p:txBody>
      </p:sp>
    </p:spTree>
    <p:extLst>
      <p:ext uri="{BB962C8B-B14F-4D97-AF65-F5344CB8AC3E}">
        <p14:creationId xmlns:p14="http://schemas.microsoft.com/office/powerpoint/2010/main" val="313847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D6223-6C8F-A841-9C77-087FF26B2F6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7241CED-1541-A645-890E-92EADAFB55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2648364-5B1B-AE45-9EC3-3318641298FB}"/>
              </a:ext>
            </a:extLst>
          </p:cNvPr>
          <p:cNvSpPr>
            <a:spLocks noGrp="1"/>
          </p:cNvSpPr>
          <p:nvPr>
            <p:ph type="dt" sz="half" idx="10"/>
          </p:nvPr>
        </p:nvSpPr>
        <p:spPr/>
        <p:txBody>
          <a:bodyPr/>
          <a:lstStyle/>
          <a:p>
            <a:fld id="{2B6EB55F-AF24-3940-BFDF-767AF1868ECC}" type="datetimeFigureOut">
              <a:rPr lang="en-US" smtClean="0"/>
              <a:t>9/28/23</a:t>
            </a:fld>
            <a:endParaRPr lang="en-US"/>
          </a:p>
        </p:txBody>
      </p:sp>
      <p:sp>
        <p:nvSpPr>
          <p:cNvPr id="5" name="Footer Placeholder 4">
            <a:extLst>
              <a:ext uri="{FF2B5EF4-FFF2-40B4-BE49-F238E27FC236}">
                <a16:creationId xmlns:a16="http://schemas.microsoft.com/office/drawing/2014/main" id="{64CF7D24-4FBC-294D-B549-45B9C171F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92241-25AF-5547-8260-0F394CAB62CE}"/>
              </a:ext>
            </a:extLst>
          </p:cNvPr>
          <p:cNvSpPr>
            <a:spLocks noGrp="1"/>
          </p:cNvSpPr>
          <p:nvPr>
            <p:ph type="sldNum" sz="quarter" idx="12"/>
          </p:nvPr>
        </p:nvSpPr>
        <p:spPr/>
        <p:txBody>
          <a:bodyPr/>
          <a:lstStyle/>
          <a:p>
            <a:fld id="{87AE8351-EA9C-6C4F-9CD9-57DEFBDF4EB7}" type="slidenum">
              <a:rPr lang="en-US" smtClean="0"/>
              <a:t>‹#›</a:t>
            </a:fld>
            <a:endParaRPr lang="en-US"/>
          </a:p>
        </p:txBody>
      </p:sp>
    </p:spTree>
    <p:extLst>
      <p:ext uri="{BB962C8B-B14F-4D97-AF65-F5344CB8AC3E}">
        <p14:creationId xmlns:p14="http://schemas.microsoft.com/office/powerpoint/2010/main" val="308934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8667-6346-CF43-A1EA-57AB75D8D0F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19893FF-2769-5942-A532-F1E030629C9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771BAD1-92C8-C544-8628-69550DE923C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7E655C5-42D7-8840-868C-9CB1412A1869}"/>
              </a:ext>
            </a:extLst>
          </p:cNvPr>
          <p:cNvSpPr>
            <a:spLocks noGrp="1"/>
          </p:cNvSpPr>
          <p:nvPr>
            <p:ph type="dt" sz="half" idx="10"/>
          </p:nvPr>
        </p:nvSpPr>
        <p:spPr/>
        <p:txBody>
          <a:bodyPr/>
          <a:lstStyle/>
          <a:p>
            <a:fld id="{2B6EB55F-AF24-3940-BFDF-767AF1868ECC}" type="datetimeFigureOut">
              <a:rPr lang="en-US" smtClean="0"/>
              <a:t>9/28/23</a:t>
            </a:fld>
            <a:endParaRPr lang="en-US"/>
          </a:p>
        </p:txBody>
      </p:sp>
      <p:sp>
        <p:nvSpPr>
          <p:cNvPr id="6" name="Footer Placeholder 5">
            <a:extLst>
              <a:ext uri="{FF2B5EF4-FFF2-40B4-BE49-F238E27FC236}">
                <a16:creationId xmlns:a16="http://schemas.microsoft.com/office/drawing/2014/main" id="{867C128C-07DB-E24A-B0F0-FE6A8F8154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C0D156-C968-7745-A864-CE4629FC5E44}"/>
              </a:ext>
            </a:extLst>
          </p:cNvPr>
          <p:cNvSpPr>
            <a:spLocks noGrp="1"/>
          </p:cNvSpPr>
          <p:nvPr>
            <p:ph type="sldNum" sz="quarter" idx="12"/>
          </p:nvPr>
        </p:nvSpPr>
        <p:spPr/>
        <p:txBody>
          <a:bodyPr/>
          <a:lstStyle/>
          <a:p>
            <a:fld id="{87AE8351-EA9C-6C4F-9CD9-57DEFBDF4EB7}" type="slidenum">
              <a:rPr lang="en-US" smtClean="0"/>
              <a:t>‹#›</a:t>
            </a:fld>
            <a:endParaRPr lang="en-US"/>
          </a:p>
        </p:txBody>
      </p:sp>
    </p:spTree>
    <p:extLst>
      <p:ext uri="{BB962C8B-B14F-4D97-AF65-F5344CB8AC3E}">
        <p14:creationId xmlns:p14="http://schemas.microsoft.com/office/powerpoint/2010/main" val="57926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B5336-0C5F-D940-A492-216B61EF164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3998D32-02C6-6047-9497-C39F849714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B959905-79E1-5B4F-A245-D7B0E698E5D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4294CF4-8A5E-F748-9DA3-06F27C8198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CEBE78B-64D0-424D-978A-B589400EED0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D45B756-10A8-F646-89D4-D5F75FB2F97C}"/>
              </a:ext>
            </a:extLst>
          </p:cNvPr>
          <p:cNvSpPr>
            <a:spLocks noGrp="1"/>
          </p:cNvSpPr>
          <p:nvPr>
            <p:ph type="dt" sz="half" idx="10"/>
          </p:nvPr>
        </p:nvSpPr>
        <p:spPr/>
        <p:txBody>
          <a:bodyPr/>
          <a:lstStyle/>
          <a:p>
            <a:fld id="{2B6EB55F-AF24-3940-BFDF-767AF1868ECC}" type="datetimeFigureOut">
              <a:rPr lang="en-US" smtClean="0"/>
              <a:t>9/28/23</a:t>
            </a:fld>
            <a:endParaRPr lang="en-US"/>
          </a:p>
        </p:txBody>
      </p:sp>
      <p:sp>
        <p:nvSpPr>
          <p:cNvPr id="8" name="Footer Placeholder 7">
            <a:extLst>
              <a:ext uri="{FF2B5EF4-FFF2-40B4-BE49-F238E27FC236}">
                <a16:creationId xmlns:a16="http://schemas.microsoft.com/office/drawing/2014/main" id="{6E80EB25-7EA1-0649-B286-A14D28A7B5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224038-515D-6D49-AC71-C3227921AFEA}"/>
              </a:ext>
            </a:extLst>
          </p:cNvPr>
          <p:cNvSpPr>
            <a:spLocks noGrp="1"/>
          </p:cNvSpPr>
          <p:nvPr>
            <p:ph type="sldNum" sz="quarter" idx="12"/>
          </p:nvPr>
        </p:nvSpPr>
        <p:spPr/>
        <p:txBody>
          <a:bodyPr/>
          <a:lstStyle/>
          <a:p>
            <a:fld id="{87AE8351-EA9C-6C4F-9CD9-57DEFBDF4EB7}" type="slidenum">
              <a:rPr lang="en-US" smtClean="0"/>
              <a:t>‹#›</a:t>
            </a:fld>
            <a:endParaRPr lang="en-US"/>
          </a:p>
        </p:txBody>
      </p:sp>
    </p:spTree>
    <p:extLst>
      <p:ext uri="{BB962C8B-B14F-4D97-AF65-F5344CB8AC3E}">
        <p14:creationId xmlns:p14="http://schemas.microsoft.com/office/powerpoint/2010/main" val="30864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4B17-D2B5-7D44-BC93-114B92B6FF9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27A3BCD-7985-AD4A-90C5-D86BD745AB95}"/>
              </a:ext>
            </a:extLst>
          </p:cNvPr>
          <p:cNvSpPr>
            <a:spLocks noGrp="1"/>
          </p:cNvSpPr>
          <p:nvPr>
            <p:ph type="dt" sz="half" idx="10"/>
          </p:nvPr>
        </p:nvSpPr>
        <p:spPr/>
        <p:txBody>
          <a:bodyPr/>
          <a:lstStyle/>
          <a:p>
            <a:fld id="{2B6EB55F-AF24-3940-BFDF-767AF1868ECC}" type="datetimeFigureOut">
              <a:rPr lang="en-US" smtClean="0"/>
              <a:t>9/28/23</a:t>
            </a:fld>
            <a:endParaRPr lang="en-US"/>
          </a:p>
        </p:txBody>
      </p:sp>
      <p:sp>
        <p:nvSpPr>
          <p:cNvPr id="4" name="Footer Placeholder 3">
            <a:extLst>
              <a:ext uri="{FF2B5EF4-FFF2-40B4-BE49-F238E27FC236}">
                <a16:creationId xmlns:a16="http://schemas.microsoft.com/office/drawing/2014/main" id="{892A2515-A35F-8E4B-BC33-43A5A76BF4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DD779A-47ED-D64D-B4AC-45B310F0FE08}"/>
              </a:ext>
            </a:extLst>
          </p:cNvPr>
          <p:cNvSpPr>
            <a:spLocks noGrp="1"/>
          </p:cNvSpPr>
          <p:nvPr>
            <p:ph type="sldNum" sz="quarter" idx="12"/>
          </p:nvPr>
        </p:nvSpPr>
        <p:spPr/>
        <p:txBody>
          <a:bodyPr/>
          <a:lstStyle/>
          <a:p>
            <a:fld id="{87AE8351-EA9C-6C4F-9CD9-57DEFBDF4EB7}" type="slidenum">
              <a:rPr lang="en-US" smtClean="0"/>
              <a:t>‹#›</a:t>
            </a:fld>
            <a:endParaRPr lang="en-US"/>
          </a:p>
        </p:txBody>
      </p:sp>
    </p:spTree>
    <p:extLst>
      <p:ext uri="{BB962C8B-B14F-4D97-AF65-F5344CB8AC3E}">
        <p14:creationId xmlns:p14="http://schemas.microsoft.com/office/powerpoint/2010/main" val="249718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280A4F-D353-994D-89B7-7D6A009A0CD2}"/>
              </a:ext>
            </a:extLst>
          </p:cNvPr>
          <p:cNvSpPr>
            <a:spLocks noGrp="1"/>
          </p:cNvSpPr>
          <p:nvPr>
            <p:ph type="dt" sz="half" idx="10"/>
          </p:nvPr>
        </p:nvSpPr>
        <p:spPr/>
        <p:txBody>
          <a:bodyPr/>
          <a:lstStyle/>
          <a:p>
            <a:fld id="{2B6EB55F-AF24-3940-BFDF-767AF1868ECC}" type="datetimeFigureOut">
              <a:rPr lang="en-US" smtClean="0"/>
              <a:t>9/28/23</a:t>
            </a:fld>
            <a:endParaRPr lang="en-US"/>
          </a:p>
        </p:txBody>
      </p:sp>
      <p:sp>
        <p:nvSpPr>
          <p:cNvPr id="3" name="Footer Placeholder 2">
            <a:extLst>
              <a:ext uri="{FF2B5EF4-FFF2-40B4-BE49-F238E27FC236}">
                <a16:creationId xmlns:a16="http://schemas.microsoft.com/office/drawing/2014/main" id="{B7B22340-8D3E-CA43-AB1A-86DADA3EDC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9BD0EE-0F50-5D4F-B313-B36E060EF2A5}"/>
              </a:ext>
            </a:extLst>
          </p:cNvPr>
          <p:cNvSpPr>
            <a:spLocks noGrp="1"/>
          </p:cNvSpPr>
          <p:nvPr>
            <p:ph type="sldNum" sz="quarter" idx="12"/>
          </p:nvPr>
        </p:nvSpPr>
        <p:spPr/>
        <p:txBody>
          <a:bodyPr/>
          <a:lstStyle/>
          <a:p>
            <a:fld id="{87AE8351-EA9C-6C4F-9CD9-57DEFBDF4EB7}" type="slidenum">
              <a:rPr lang="en-US" smtClean="0"/>
              <a:t>‹#›</a:t>
            </a:fld>
            <a:endParaRPr lang="en-US"/>
          </a:p>
        </p:txBody>
      </p:sp>
    </p:spTree>
    <p:extLst>
      <p:ext uri="{BB962C8B-B14F-4D97-AF65-F5344CB8AC3E}">
        <p14:creationId xmlns:p14="http://schemas.microsoft.com/office/powerpoint/2010/main" val="284198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0B3E6-5F6C-514E-B825-67131C95410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0BA6042-358B-1F4F-8D01-8A36C37C7F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F55EE81-4709-6E4F-A5E4-20F7D3238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A35433-D5A7-DC4A-BC66-F4EBD46D4F73}"/>
              </a:ext>
            </a:extLst>
          </p:cNvPr>
          <p:cNvSpPr>
            <a:spLocks noGrp="1"/>
          </p:cNvSpPr>
          <p:nvPr>
            <p:ph type="dt" sz="half" idx="10"/>
          </p:nvPr>
        </p:nvSpPr>
        <p:spPr/>
        <p:txBody>
          <a:bodyPr/>
          <a:lstStyle/>
          <a:p>
            <a:fld id="{2B6EB55F-AF24-3940-BFDF-767AF1868ECC}" type="datetimeFigureOut">
              <a:rPr lang="en-US" smtClean="0"/>
              <a:t>9/28/23</a:t>
            </a:fld>
            <a:endParaRPr lang="en-US"/>
          </a:p>
        </p:txBody>
      </p:sp>
      <p:sp>
        <p:nvSpPr>
          <p:cNvPr id="6" name="Footer Placeholder 5">
            <a:extLst>
              <a:ext uri="{FF2B5EF4-FFF2-40B4-BE49-F238E27FC236}">
                <a16:creationId xmlns:a16="http://schemas.microsoft.com/office/drawing/2014/main" id="{CEDB0566-1F15-D24C-9A18-B35F9FC7E2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BF7AB6-8F27-854A-9A25-145723DC247A}"/>
              </a:ext>
            </a:extLst>
          </p:cNvPr>
          <p:cNvSpPr>
            <a:spLocks noGrp="1"/>
          </p:cNvSpPr>
          <p:nvPr>
            <p:ph type="sldNum" sz="quarter" idx="12"/>
          </p:nvPr>
        </p:nvSpPr>
        <p:spPr/>
        <p:txBody>
          <a:bodyPr/>
          <a:lstStyle/>
          <a:p>
            <a:fld id="{87AE8351-EA9C-6C4F-9CD9-57DEFBDF4EB7}" type="slidenum">
              <a:rPr lang="en-US" smtClean="0"/>
              <a:t>‹#›</a:t>
            </a:fld>
            <a:endParaRPr lang="en-US"/>
          </a:p>
        </p:txBody>
      </p:sp>
    </p:spTree>
    <p:extLst>
      <p:ext uri="{BB962C8B-B14F-4D97-AF65-F5344CB8AC3E}">
        <p14:creationId xmlns:p14="http://schemas.microsoft.com/office/powerpoint/2010/main" val="27948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6252D-B05F-0D48-AA6E-5B423F50442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438E4E9-F062-5342-A747-40E0BFA4B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E8424B-D89F-BA45-A329-F52AD6C85B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56C099E-B807-A24D-865B-981847FE0248}"/>
              </a:ext>
            </a:extLst>
          </p:cNvPr>
          <p:cNvSpPr>
            <a:spLocks noGrp="1"/>
          </p:cNvSpPr>
          <p:nvPr>
            <p:ph type="dt" sz="half" idx="10"/>
          </p:nvPr>
        </p:nvSpPr>
        <p:spPr/>
        <p:txBody>
          <a:bodyPr/>
          <a:lstStyle/>
          <a:p>
            <a:fld id="{2B6EB55F-AF24-3940-BFDF-767AF1868ECC}" type="datetimeFigureOut">
              <a:rPr lang="en-US" smtClean="0"/>
              <a:t>9/28/23</a:t>
            </a:fld>
            <a:endParaRPr lang="en-US"/>
          </a:p>
        </p:txBody>
      </p:sp>
      <p:sp>
        <p:nvSpPr>
          <p:cNvPr id="6" name="Footer Placeholder 5">
            <a:extLst>
              <a:ext uri="{FF2B5EF4-FFF2-40B4-BE49-F238E27FC236}">
                <a16:creationId xmlns:a16="http://schemas.microsoft.com/office/drawing/2014/main" id="{F7858F78-FC32-BA46-BE94-8295DC043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16D5A4-4571-7E42-8EBD-FE5C2AA2C83C}"/>
              </a:ext>
            </a:extLst>
          </p:cNvPr>
          <p:cNvSpPr>
            <a:spLocks noGrp="1"/>
          </p:cNvSpPr>
          <p:nvPr>
            <p:ph type="sldNum" sz="quarter" idx="12"/>
          </p:nvPr>
        </p:nvSpPr>
        <p:spPr/>
        <p:txBody>
          <a:bodyPr/>
          <a:lstStyle/>
          <a:p>
            <a:fld id="{87AE8351-EA9C-6C4F-9CD9-57DEFBDF4EB7}" type="slidenum">
              <a:rPr lang="en-US" smtClean="0"/>
              <a:t>‹#›</a:t>
            </a:fld>
            <a:endParaRPr lang="en-US"/>
          </a:p>
        </p:txBody>
      </p:sp>
    </p:spTree>
    <p:extLst>
      <p:ext uri="{BB962C8B-B14F-4D97-AF65-F5344CB8AC3E}">
        <p14:creationId xmlns:p14="http://schemas.microsoft.com/office/powerpoint/2010/main" val="1366451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579B7B-D935-284B-8C6B-75711BB545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A7513B18-E420-C247-B3C4-3AFE3EA317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41FE7CBD-4930-5B48-BEC0-0A37548BED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Eigerdals Regular" panose="02000503020000020004" pitchFamily="2" charset="77"/>
              </a:defRPr>
            </a:lvl1pPr>
          </a:lstStyle>
          <a:p>
            <a:fld id="{2B6EB55F-AF24-3940-BFDF-767AF1868ECC}" type="datetimeFigureOut">
              <a:rPr lang="en-US" smtClean="0"/>
              <a:pPr/>
              <a:t>9/28/23</a:t>
            </a:fld>
            <a:endParaRPr lang="en-US" dirty="0"/>
          </a:p>
        </p:txBody>
      </p:sp>
      <p:sp>
        <p:nvSpPr>
          <p:cNvPr id="5" name="Footer Placeholder 4">
            <a:extLst>
              <a:ext uri="{FF2B5EF4-FFF2-40B4-BE49-F238E27FC236}">
                <a16:creationId xmlns:a16="http://schemas.microsoft.com/office/drawing/2014/main" id="{70F7F90B-B84F-B943-B9DB-7C5B4976E6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Eigerdals Regular" panose="02000503020000020004" pitchFamily="2" charset="77"/>
              </a:defRPr>
            </a:lvl1pPr>
          </a:lstStyle>
          <a:p>
            <a:endParaRPr lang="en-US" dirty="0"/>
          </a:p>
        </p:txBody>
      </p:sp>
      <p:sp>
        <p:nvSpPr>
          <p:cNvPr id="6" name="Slide Number Placeholder 5">
            <a:extLst>
              <a:ext uri="{FF2B5EF4-FFF2-40B4-BE49-F238E27FC236}">
                <a16:creationId xmlns:a16="http://schemas.microsoft.com/office/drawing/2014/main" id="{80B4D197-B676-FD45-846C-BF7ED968E1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Eigerdals Regular" panose="02000503020000020004" pitchFamily="2" charset="77"/>
              </a:defRPr>
            </a:lvl1pPr>
          </a:lstStyle>
          <a:p>
            <a:fld id="{87AE8351-EA9C-6C4F-9CD9-57DEFBDF4EB7}" type="slidenum">
              <a:rPr lang="en-US" smtClean="0"/>
              <a:pPr/>
              <a:t>‹#›</a:t>
            </a:fld>
            <a:endParaRPr lang="en-US" dirty="0"/>
          </a:p>
        </p:txBody>
      </p:sp>
    </p:spTree>
    <p:extLst>
      <p:ext uri="{BB962C8B-B14F-4D97-AF65-F5344CB8AC3E}">
        <p14:creationId xmlns:p14="http://schemas.microsoft.com/office/powerpoint/2010/main" val="2341522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Eigerdals Regular" panose="0200050302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Eigerdals Regular" panose="0200050302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Eigerdals Regular" panose="0200050302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Eigerdals Regular" panose="0200050302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Eigerdals Regular" panose="0200050302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Eigerdals Regular" panose="0200050302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7.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emf"/><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7.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emf"/><Relationship Id="rId7" Type="http://schemas.openxmlformats.org/officeDocument/2006/relationships/image" Target="../media/image3.emf"/><Relationship Id="rId2" Type="http://schemas.openxmlformats.org/officeDocument/2006/relationships/image" Target="../media/image18.emf"/><Relationship Id="rId1" Type="http://schemas.openxmlformats.org/officeDocument/2006/relationships/slideLayout" Target="../slideLayouts/slideLayout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DE8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57FAE-29EC-9A49-9AD8-484990F70A67}"/>
              </a:ext>
            </a:extLst>
          </p:cNvPr>
          <p:cNvPicPr>
            <a:picLocks noChangeAspect="1"/>
          </p:cNvPicPr>
          <p:nvPr/>
        </p:nvPicPr>
        <p:blipFill>
          <a:blip r:embed="rId2"/>
          <a:srcRect l="10" r="10"/>
          <a:stretch/>
        </p:blipFill>
        <p:spPr>
          <a:xfrm>
            <a:off x="9091884" y="3989070"/>
            <a:ext cx="2841581" cy="2842148"/>
          </a:xfrm>
          <a:prstGeom prst="rect">
            <a:avLst/>
          </a:prstGeom>
        </p:spPr>
      </p:pic>
      <p:pic>
        <p:nvPicPr>
          <p:cNvPr id="10" name="Picture 9">
            <a:extLst>
              <a:ext uri="{FF2B5EF4-FFF2-40B4-BE49-F238E27FC236}">
                <a16:creationId xmlns:a16="http://schemas.microsoft.com/office/drawing/2014/main" id="{DB7970CB-7390-9849-9C47-AA05C8DD18CC}"/>
              </a:ext>
            </a:extLst>
          </p:cNvPr>
          <p:cNvPicPr>
            <a:picLocks noChangeAspect="1"/>
          </p:cNvPicPr>
          <p:nvPr/>
        </p:nvPicPr>
        <p:blipFill>
          <a:blip r:embed="rId3"/>
          <a:srcRect l="10" r="10"/>
          <a:stretch/>
        </p:blipFill>
        <p:spPr>
          <a:xfrm>
            <a:off x="259829" y="4035967"/>
            <a:ext cx="2777551" cy="2778106"/>
          </a:xfrm>
          <a:prstGeom prst="rect">
            <a:avLst/>
          </a:prstGeom>
        </p:spPr>
      </p:pic>
      <p:pic>
        <p:nvPicPr>
          <p:cNvPr id="14" name="Picture 13">
            <a:extLst>
              <a:ext uri="{FF2B5EF4-FFF2-40B4-BE49-F238E27FC236}">
                <a16:creationId xmlns:a16="http://schemas.microsoft.com/office/drawing/2014/main" id="{6D86B93B-5839-2142-A39B-2631EB1898C3}"/>
              </a:ext>
            </a:extLst>
          </p:cNvPr>
          <p:cNvPicPr>
            <a:picLocks noChangeAspect="1"/>
          </p:cNvPicPr>
          <p:nvPr/>
        </p:nvPicPr>
        <p:blipFill>
          <a:blip r:embed="rId4"/>
          <a:stretch>
            <a:fillRect/>
          </a:stretch>
        </p:blipFill>
        <p:spPr>
          <a:xfrm>
            <a:off x="0" y="6559861"/>
            <a:ext cx="12192000" cy="298139"/>
          </a:xfrm>
          <a:prstGeom prst="rect">
            <a:avLst/>
          </a:prstGeom>
        </p:spPr>
      </p:pic>
      <p:pic>
        <p:nvPicPr>
          <p:cNvPr id="7" name="Picture 6">
            <a:extLst>
              <a:ext uri="{FF2B5EF4-FFF2-40B4-BE49-F238E27FC236}">
                <a16:creationId xmlns:a16="http://schemas.microsoft.com/office/drawing/2014/main" id="{B18D5757-EF5A-C346-95DB-AFB37D949059}"/>
              </a:ext>
            </a:extLst>
          </p:cNvPr>
          <p:cNvPicPr>
            <a:picLocks noChangeAspect="1"/>
          </p:cNvPicPr>
          <p:nvPr/>
        </p:nvPicPr>
        <p:blipFill>
          <a:blip r:embed="rId5"/>
          <a:srcRect l="5" r="5"/>
          <a:stretch/>
        </p:blipFill>
        <p:spPr>
          <a:xfrm>
            <a:off x="2575243" y="4161580"/>
            <a:ext cx="2777829" cy="2778106"/>
          </a:xfrm>
          <a:prstGeom prst="rect">
            <a:avLst/>
          </a:prstGeom>
        </p:spPr>
      </p:pic>
      <p:pic>
        <p:nvPicPr>
          <p:cNvPr id="9" name="Picture 8">
            <a:extLst>
              <a:ext uri="{FF2B5EF4-FFF2-40B4-BE49-F238E27FC236}">
                <a16:creationId xmlns:a16="http://schemas.microsoft.com/office/drawing/2014/main" id="{184FF89E-9875-414B-9E08-C6DFD21AD867}"/>
              </a:ext>
            </a:extLst>
          </p:cNvPr>
          <p:cNvPicPr>
            <a:picLocks noChangeAspect="1"/>
          </p:cNvPicPr>
          <p:nvPr/>
        </p:nvPicPr>
        <p:blipFill>
          <a:blip r:embed="rId6"/>
          <a:srcRect l="5" r="5"/>
          <a:stretch/>
        </p:blipFill>
        <p:spPr>
          <a:xfrm>
            <a:off x="5054317" y="4310544"/>
            <a:ext cx="2547202" cy="2547456"/>
          </a:xfrm>
          <a:prstGeom prst="rect">
            <a:avLst/>
          </a:prstGeom>
        </p:spPr>
      </p:pic>
      <p:pic>
        <p:nvPicPr>
          <p:cNvPr id="11" name="Picture 10">
            <a:extLst>
              <a:ext uri="{FF2B5EF4-FFF2-40B4-BE49-F238E27FC236}">
                <a16:creationId xmlns:a16="http://schemas.microsoft.com/office/drawing/2014/main" id="{CE1C21C6-731F-FA45-B8C4-5EC1EFBB4457}"/>
              </a:ext>
            </a:extLst>
          </p:cNvPr>
          <p:cNvPicPr>
            <a:picLocks noChangeAspect="1"/>
          </p:cNvPicPr>
          <p:nvPr/>
        </p:nvPicPr>
        <p:blipFill>
          <a:blip r:embed="rId7"/>
          <a:srcRect l="5" r="5"/>
          <a:stretch/>
        </p:blipFill>
        <p:spPr>
          <a:xfrm>
            <a:off x="7103522" y="4150150"/>
            <a:ext cx="2663658" cy="2663924"/>
          </a:xfrm>
          <a:prstGeom prst="rect">
            <a:avLst/>
          </a:prstGeom>
        </p:spPr>
      </p:pic>
      <p:pic>
        <p:nvPicPr>
          <p:cNvPr id="3" name="Picture 2">
            <a:extLst>
              <a:ext uri="{FF2B5EF4-FFF2-40B4-BE49-F238E27FC236}">
                <a16:creationId xmlns:a16="http://schemas.microsoft.com/office/drawing/2014/main" id="{29633427-BED2-0641-8013-7FF745FF7B15}"/>
              </a:ext>
            </a:extLst>
          </p:cNvPr>
          <p:cNvPicPr>
            <a:picLocks noChangeAspect="1"/>
          </p:cNvPicPr>
          <p:nvPr/>
        </p:nvPicPr>
        <p:blipFill>
          <a:blip r:embed="rId8"/>
          <a:stretch>
            <a:fillRect/>
          </a:stretch>
        </p:blipFill>
        <p:spPr>
          <a:xfrm>
            <a:off x="4622301" y="762178"/>
            <a:ext cx="2947395" cy="600214"/>
          </a:xfrm>
          <a:prstGeom prst="rect">
            <a:avLst/>
          </a:prstGeom>
        </p:spPr>
      </p:pic>
      <p:sp>
        <p:nvSpPr>
          <p:cNvPr id="12" name="TextBox 11">
            <a:extLst>
              <a:ext uri="{FF2B5EF4-FFF2-40B4-BE49-F238E27FC236}">
                <a16:creationId xmlns:a16="http://schemas.microsoft.com/office/drawing/2014/main" id="{02940DAE-1357-0148-9485-7681190F329F}"/>
              </a:ext>
            </a:extLst>
          </p:cNvPr>
          <p:cNvSpPr txBox="1"/>
          <p:nvPr/>
        </p:nvSpPr>
        <p:spPr>
          <a:xfrm>
            <a:off x="1045848" y="1773371"/>
            <a:ext cx="10100300" cy="2031325"/>
          </a:xfrm>
          <a:prstGeom prst="rect">
            <a:avLst/>
          </a:prstGeom>
          <a:noFill/>
        </p:spPr>
        <p:txBody>
          <a:bodyPr wrap="square" rtlCol="0">
            <a:spAutoFit/>
          </a:bodyPr>
          <a:lstStyle/>
          <a:p>
            <a:pPr algn="ctr"/>
            <a:r>
              <a:rPr lang="en-US" sz="4200" b="1" spc="-100" dirty="0">
                <a:solidFill>
                  <a:srgbClr val="685F5A"/>
                </a:solidFill>
                <a:latin typeface="Open Sans Semibold" panose="020B0606030504020204" pitchFamily="34" charset="0"/>
                <a:ea typeface="Open Sans Semibold" panose="020B0606030504020204" pitchFamily="34" charset="0"/>
                <a:cs typeface="Open Sans Semibold" panose="020B0606030504020204" pitchFamily="34" charset="0"/>
              </a:rPr>
              <a:t>Doubling the number of children and</a:t>
            </a:r>
          </a:p>
          <a:p>
            <a:pPr algn="ctr"/>
            <a:r>
              <a:rPr lang="en-US" sz="4200" b="1" spc="-100" dirty="0">
                <a:solidFill>
                  <a:srgbClr val="685F5A"/>
                </a:solidFill>
                <a:latin typeface="Open Sans Semibold" panose="020B0606030504020204" pitchFamily="34" charset="0"/>
                <a:ea typeface="Open Sans Semibold" panose="020B0606030504020204" pitchFamily="34" charset="0"/>
                <a:cs typeface="Open Sans Semibold" panose="020B0606030504020204" pitchFamily="34" charset="0"/>
              </a:rPr>
              <a:t>young active disciples in the Church of England by 2030</a:t>
            </a:r>
          </a:p>
        </p:txBody>
      </p:sp>
    </p:spTree>
    <p:extLst>
      <p:ext uri="{BB962C8B-B14F-4D97-AF65-F5344CB8AC3E}">
        <p14:creationId xmlns:p14="http://schemas.microsoft.com/office/powerpoint/2010/main" val="1899868839"/>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500"/>
                                            <p:tgtEl>
                                              <p:spTgt spid="3"/>
                                            </p:tgtEl>
                                          </p:cBhvr>
                                        </p:animEffect>
                                      </p:childTnLst>
                                    </p:cTn>
                                  </p:par>
                                </p:childTnLst>
                              </p:cTn>
                            </p:par>
                            <p:par>
                              <p:cTn id="11" fill="hold">
                                <p:stCondLst>
                                  <p:cond delay="1500"/>
                                </p:stCondLst>
                                <p:childTnLst>
                                  <p:par>
                                    <p:cTn id="12" presetID="2" presetClass="entr" presetSubtype="8" fill="hold" nodeType="afterEffect" p14:presetBounceEnd="50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5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2" fill="hold" nodeType="afterEffect" p14:presetBounceEnd="50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50000">
                                          <p:cBhvr additive="base">
                                            <p:cTn id="19" dur="5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8" fill="hold" nodeType="afterEffect" p14:presetBounceEnd="50000">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14:bounceEnd="50000">
                                          <p:cBhvr additive="base">
                                            <p:cTn id="24" dur="5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 presetClass="entr" presetSubtype="2" fill="hold" nodeType="afterEffect" p14:presetBounceEnd="50000">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14:bounceEnd="50000">
                                          <p:cBhvr additive="base">
                                            <p:cTn id="29" dur="500" fill="hold"/>
                                            <p:tgtEl>
                                              <p:spTgt spid="9"/>
                                            </p:tgtEl>
                                            <p:attrNameLst>
                                              <p:attrName>ppt_x</p:attrName>
                                            </p:attrNameLst>
                                          </p:cBhvr>
                                          <p:tavLst>
                                            <p:tav tm="0">
                                              <p:val>
                                                <p:strVal val="1+#ppt_w/2"/>
                                              </p:val>
                                            </p:tav>
                                            <p:tav tm="100000">
                                              <p:val>
                                                <p:strVal val="#ppt_x"/>
                                              </p:val>
                                            </p:tav>
                                          </p:tavLst>
                                        </p:anim>
                                        <p:anim calcmode="lin" valueType="num" p14:bounceEnd="50000">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 presetClass="entr" presetSubtype="2" fill="hold" nodeType="afterEffect" p14:presetBounceEnd="50000">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14:bounceEnd="50000">
                                          <p:cBhvr additive="base">
                                            <p:cTn id="34" dur="500" fill="hold"/>
                                            <p:tgtEl>
                                              <p:spTgt spid="11"/>
                                            </p:tgtEl>
                                            <p:attrNameLst>
                                              <p:attrName>ppt_x</p:attrName>
                                            </p:attrNameLst>
                                          </p:cBhvr>
                                          <p:tavLst>
                                            <p:tav tm="0">
                                              <p:val>
                                                <p:strVal val="1+#ppt_w/2"/>
                                              </p:val>
                                            </p:tav>
                                            <p:tav tm="100000">
                                              <p:val>
                                                <p:strVal val="#ppt_x"/>
                                              </p:val>
                                            </p:tav>
                                          </p:tavLst>
                                        </p:anim>
                                        <p:anim calcmode="lin" valueType="num" p14:bounceEnd="50000">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500"/>
                                            <p:tgtEl>
                                              <p:spTgt spid="3"/>
                                            </p:tgtEl>
                                          </p:cBhvr>
                                        </p:animEffect>
                                      </p:childTnLst>
                                    </p:cTn>
                                  </p:par>
                                </p:childTnLst>
                              </p:cTn>
                            </p:par>
                            <p:par>
                              <p:cTn id="11" fill="hold">
                                <p:stCondLst>
                                  <p:cond delay="1500"/>
                                </p:stCondLst>
                                <p:childTnLst>
                                  <p:par>
                                    <p:cTn id="12" presetID="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 presetClass="entr" presetSubtype="2"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 presetClass="entr" presetSubtype="2"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DE8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33A03F-5937-3E4A-B58C-7C3B457BABD0}"/>
              </a:ext>
            </a:extLst>
          </p:cNvPr>
          <p:cNvPicPr>
            <a:picLocks noChangeAspect="1"/>
          </p:cNvPicPr>
          <p:nvPr/>
        </p:nvPicPr>
        <p:blipFill>
          <a:blip r:embed="rId2"/>
          <a:stretch>
            <a:fillRect/>
          </a:stretch>
        </p:blipFill>
        <p:spPr>
          <a:xfrm>
            <a:off x="0" y="6559861"/>
            <a:ext cx="12192000" cy="298139"/>
          </a:xfrm>
          <a:prstGeom prst="rect">
            <a:avLst/>
          </a:prstGeom>
        </p:spPr>
      </p:pic>
      <p:sp>
        <p:nvSpPr>
          <p:cNvPr id="13" name="TextBox 12">
            <a:extLst>
              <a:ext uri="{FF2B5EF4-FFF2-40B4-BE49-F238E27FC236}">
                <a16:creationId xmlns:a16="http://schemas.microsoft.com/office/drawing/2014/main" id="{E97E814A-C35E-2F41-9EBB-7C458BF5119C}"/>
              </a:ext>
            </a:extLst>
          </p:cNvPr>
          <p:cNvSpPr txBox="1"/>
          <p:nvPr/>
        </p:nvSpPr>
        <p:spPr>
          <a:xfrm flipH="1">
            <a:off x="497479" y="298139"/>
            <a:ext cx="8685843" cy="830997"/>
          </a:xfrm>
          <a:prstGeom prst="rect">
            <a:avLst/>
          </a:prstGeom>
          <a:noFill/>
        </p:spPr>
        <p:txBody>
          <a:bodyPr wrap="square" rtlCol="0">
            <a:spAutoFit/>
          </a:bodyPr>
          <a:lstStyle/>
          <a:p>
            <a:r>
              <a:rPr lang="en-GB" sz="4800" b="1" dirty="0">
                <a:solidFill>
                  <a:srgbClr val="E52857"/>
                </a:solidFill>
                <a:latin typeface="Open Sans" panose="020B0606030504020204" pitchFamily="34" charset="0"/>
                <a:ea typeface="Open Sans" panose="020B0606030504020204" pitchFamily="34" charset="0"/>
                <a:cs typeface="Open Sans" panose="020B0606030504020204" pitchFamily="34" charset="0"/>
              </a:rPr>
              <a:t>Schools</a:t>
            </a:r>
          </a:p>
        </p:txBody>
      </p:sp>
      <p:cxnSp>
        <p:nvCxnSpPr>
          <p:cNvPr id="14" name="Straight Connector 13">
            <a:extLst>
              <a:ext uri="{FF2B5EF4-FFF2-40B4-BE49-F238E27FC236}">
                <a16:creationId xmlns:a16="http://schemas.microsoft.com/office/drawing/2014/main" id="{9C2D55F1-09ED-4B4F-A095-7398A2106A9E}"/>
              </a:ext>
            </a:extLst>
          </p:cNvPr>
          <p:cNvCxnSpPr>
            <a:cxnSpLocks/>
          </p:cNvCxnSpPr>
          <p:nvPr/>
        </p:nvCxnSpPr>
        <p:spPr>
          <a:xfrm>
            <a:off x="605348" y="1188409"/>
            <a:ext cx="11070397" cy="0"/>
          </a:xfrm>
          <a:prstGeom prst="line">
            <a:avLst/>
          </a:prstGeom>
          <a:ln w="31750">
            <a:solidFill>
              <a:srgbClr val="E52857"/>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9CEEF54-5ABE-0248-ADDC-6FDAA3F645D2}"/>
              </a:ext>
            </a:extLst>
          </p:cNvPr>
          <p:cNvPicPr>
            <a:picLocks noChangeAspect="1"/>
          </p:cNvPicPr>
          <p:nvPr/>
        </p:nvPicPr>
        <p:blipFill>
          <a:blip r:embed="rId3"/>
          <a:srcRect l="8" r="8"/>
          <a:stretch/>
        </p:blipFill>
        <p:spPr>
          <a:xfrm>
            <a:off x="5824149" y="3538154"/>
            <a:ext cx="6127750" cy="3447406"/>
          </a:xfrm>
          <a:prstGeom prst="rect">
            <a:avLst/>
          </a:prstGeom>
        </p:spPr>
      </p:pic>
      <p:sp>
        <p:nvSpPr>
          <p:cNvPr id="11" name="Rounded Rectangle 10">
            <a:extLst>
              <a:ext uri="{FF2B5EF4-FFF2-40B4-BE49-F238E27FC236}">
                <a16:creationId xmlns:a16="http://schemas.microsoft.com/office/drawing/2014/main" id="{FA14A43A-738B-A041-AFF4-6BF04993F0D3}"/>
              </a:ext>
            </a:extLst>
          </p:cNvPr>
          <p:cNvSpPr/>
          <p:nvPr/>
        </p:nvSpPr>
        <p:spPr>
          <a:xfrm>
            <a:off x="391165" y="1430972"/>
            <a:ext cx="11284580" cy="6284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pPr marL="457200" lvl="0" indent="-457200">
              <a:buFont typeface="Arial" panose="020B0604020202020204" pitchFamily="34" charset="0"/>
              <a:buChar char="•"/>
            </a:pPr>
            <a:r>
              <a:rPr lang="en-GB" sz="1400" dirty="0">
                <a:solidFill>
                  <a:srgbClr val="547B81"/>
                </a:solidFill>
                <a:latin typeface="Open Sans" panose="020B0606030504020204" pitchFamily="34" charset="0"/>
                <a:ea typeface="Open Sans" panose="020B0606030504020204" pitchFamily="34" charset="0"/>
                <a:cs typeface="Open Sans" panose="020B0606030504020204" pitchFamily="34" charset="0"/>
              </a:rPr>
              <a:t>Be creative by using a variety of up-to-date tools and resources, what used to work probably won’t work anymore. So clergy be prepared to venture where they may not have before.</a:t>
            </a:r>
          </a:p>
        </p:txBody>
      </p:sp>
      <p:sp>
        <p:nvSpPr>
          <p:cNvPr id="12" name="Rounded Rectangle 11">
            <a:extLst>
              <a:ext uri="{FF2B5EF4-FFF2-40B4-BE49-F238E27FC236}">
                <a16:creationId xmlns:a16="http://schemas.microsoft.com/office/drawing/2014/main" id="{3742CBAC-2D6B-EB44-9B41-06C821872051}"/>
              </a:ext>
            </a:extLst>
          </p:cNvPr>
          <p:cNvSpPr/>
          <p:nvPr/>
        </p:nvSpPr>
        <p:spPr>
          <a:xfrm>
            <a:off x="391165" y="2103180"/>
            <a:ext cx="11284580" cy="6284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pPr marL="457200" lvl="0" indent="-457200">
              <a:buFont typeface="Arial" panose="020B0604020202020204" pitchFamily="34" charset="0"/>
              <a:buChar char="•"/>
            </a:pPr>
            <a:r>
              <a:rPr lang="en-GB" sz="1400" dirty="0">
                <a:solidFill>
                  <a:srgbClr val="E52857"/>
                </a:solidFill>
                <a:latin typeface="Open Sans" panose="020B0606030504020204" pitchFamily="34" charset="0"/>
                <a:ea typeface="Open Sans" panose="020B0606030504020204" pitchFamily="34" charset="0"/>
                <a:cs typeface="Open Sans" panose="020B0606030504020204" pitchFamily="34" charset="0"/>
              </a:rPr>
              <a:t>Find out what matters to the children, such as the environment and justice, and help to develop faith around what matters to the children.</a:t>
            </a:r>
          </a:p>
        </p:txBody>
      </p:sp>
      <p:sp>
        <p:nvSpPr>
          <p:cNvPr id="15" name="Rounded Rectangle 14">
            <a:extLst>
              <a:ext uri="{FF2B5EF4-FFF2-40B4-BE49-F238E27FC236}">
                <a16:creationId xmlns:a16="http://schemas.microsoft.com/office/drawing/2014/main" id="{D95F4D66-69D3-7442-906B-2BD17121DD02}"/>
              </a:ext>
            </a:extLst>
          </p:cNvPr>
          <p:cNvSpPr/>
          <p:nvPr/>
        </p:nvSpPr>
        <p:spPr>
          <a:xfrm>
            <a:off x="391165" y="2775388"/>
            <a:ext cx="11284580" cy="6284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pPr marL="457200" lvl="0" indent="-457200">
              <a:buFont typeface="Arial" panose="020B0604020202020204" pitchFamily="34" charset="0"/>
              <a:buChar char="•"/>
            </a:pPr>
            <a:r>
              <a:rPr lang="en-GB" sz="1400" dirty="0">
                <a:solidFill>
                  <a:srgbClr val="547B81"/>
                </a:solidFill>
                <a:latin typeface="Open Sans" panose="020B0606030504020204" pitchFamily="34" charset="0"/>
                <a:ea typeface="Open Sans" panose="020B0606030504020204" pitchFamily="34" charset="0"/>
                <a:cs typeface="Open Sans" panose="020B0606030504020204" pitchFamily="34" charset="0"/>
              </a:rPr>
              <a:t>Share the responsibility of developing faith and discipleship with others in the church. This will help continuity if the clergy move on. it will also show that being a Christian and developing faith is not just the vicar’s job.</a:t>
            </a:r>
          </a:p>
        </p:txBody>
      </p:sp>
      <p:sp>
        <p:nvSpPr>
          <p:cNvPr id="16" name="Rounded Rectangle 15">
            <a:extLst>
              <a:ext uri="{FF2B5EF4-FFF2-40B4-BE49-F238E27FC236}">
                <a16:creationId xmlns:a16="http://schemas.microsoft.com/office/drawing/2014/main" id="{E9BF4231-7A97-CD42-A0C7-F83AA7E03AFA}"/>
              </a:ext>
            </a:extLst>
          </p:cNvPr>
          <p:cNvSpPr/>
          <p:nvPr/>
        </p:nvSpPr>
        <p:spPr>
          <a:xfrm>
            <a:off x="391165" y="3447596"/>
            <a:ext cx="11284580" cy="6284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pPr marL="457200" lvl="0" indent="-457200">
              <a:buFont typeface="Arial" panose="020B0604020202020204" pitchFamily="34" charset="0"/>
              <a:buChar char="•"/>
            </a:pPr>
            <a:r>
              <a:rPr lang="en-GB" sz="1400" dirty="0">
                <a:solidFill>
                  <a:srgbClr val="E52857"/>
                </a:solidFill>
                <a:latin typeface="Open Sans" panose="020B0606030504020204" pitchFamily="34" charset="0"/>
                <a:ea typeface="Open Sans" panose="020B0606030504020204" pitchFamily="34" charset="0"/>
                <a:cs typeface="Open Sans" panose="020B0606030504020204" pitchFamily="34" charset="0"/>
              </a:rPr>
              <a:t>Pray for the school regularly in PCC meetings, church services and other gatherings.</a:t>
            </a:r>
          </a:p>
        </p:txBody>
      </p:sp>
      <p:sp>
        <p:nvSpPr>
          <p:cNvPr id="17" name="Rounded Rectangle 16">
            <a:extLst>
              <a:ext uri="{FF2B5EF4-FFF2-40B4-BE49-F238E27FC236}">
                <a16:creationId xmlns:a16="http://schemas.microsoft.com/office/drawing/2014/main" id="{B10E88C8-EA98-3441-BFE9-9CE1A4D72896}"/>
              </a:ext>
            </a:extLst>
          </p:cNvPr>
          <p:cNvSpPr/>
          <p:nvPr/>
        </p:nvSpPr>
        <p:spPr>
          <a:xfrm>
            <a:off x="391165" y="4119804"/>
            <a:ext cx="11284580" cy="6284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pPr marL="457200" lvl="0" indent="-457200">
              <a:buFont typeface="Arial" panose="020B0604020202020204" pitchFamily="34" charset="0"/>
              <a:buChar char="•"/>
            </a:pPr>
            <a:r>
              <a:rPr lang="en-GB" sz="1400" dirty="0">
                <a:solidFill>
                  <a:srgbClr val="547B81"/>
                </a:solidFill>
                <a:latin typeface="Open Sans" panose="020B0606030504020204" pitchFamily="34" charset="0"/>
                <a:ea typeface="Open Sans" panose="020B0606030504020204" pitchFamily="34" charset="0"/>
                <a:cs typeface="Open Sans" panose="020B0606030504020204" pitchFamily="34" charset="0"/>
              </a:rPr>
              <a:t>Develop faith with the whole school community, if staff parents and children develop in faith together, it will grow faith across the whole community and beyond.</a:t>
            </a:r>
          </a:p>
        </p:txBody>
      </p:sp>
      <p:sp>
        <p:nvSpPr>
          <p:cNvPr id="18" name="Rounded Rectangle 17">
            <a:extLst>
              <a:ext uri="{FF2B5EF4-FFF2-40B4-BE49-F238E27FC236}">
                <a16:creationId xmlns:a16="http://schemas.microsoft.com/office/drawing/2014/main" id="{C158AA7C-C72F-9B4A-8198-4C900854551F}"/>
              </a:ext>
            </a:extLst>
          </p:cNvPr>
          <p:cNvSpPr/>
          <p:nvPr/>
        </p:nvSpPr>
        <p:spPr>
          <a:xfrm>
            <a:off x="391165" y="4792010"/>
            <a:ext cx="11284580" cy="6284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pPr marL="457200" lvl="0" indent="-457200">
              <a:buFont typeface="Arial" panose="020B0604020202020204" pitchFamily="34" charset="0"/>
              <a:buChar char="•"/>
            </a:pPr>
            <a:r>
              <a:rPr lang="en-GB" sz="1400" dirty="0">
                <a:solidFill>
                  <a:srgbClr val="E52857"/>
                </a:solidFill>
                <a:latin typeface="Open Sans" panose="020B0606030504020204" pitchFamily="34" charset="0"/>
                <a:ea typeface="Open Sans" panose="020B0606030504020204" pitchFamily="34" charset="0"/>
                <a:cs typeface="Open Sans" panose="020B0606030504020204" pitchFamily="34" charset="0"/>
              </a:rPr>
              <a:t>Focus on growing faith in the household so families grow in faith together. This is truly building on the vision behind Growing Faith, as it will affect church, school, and household.</a:t>
            </a:r>
          </a:p>
        </p:txBody>
      </p:sp>
    </p:spTree>
    <p:extLst>
      <p:ext uri="{BB962C8B-B14F-4D97-AF65-F5344CB8AC3E}">
        <p14:creationId xmlns:p14="http://schemas.microsoft.com/office/powerpoint/2010/main" val="2208882741"/>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2500"/>
                                </p:stCondLst>
                                <p:childTnLst>
                                  <p:par>
                                    <p:cTn id="14" presetID="10" presetClass="entr" presetSubtype="0" fill="hold" grpId="0" nodeType="afterEffect">
                                      <p:stCondLst>
                                        <p:cond delay="10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4000"/>
                                </p:stCondLst>
                                <p:childTnLst>
                                  <p:par>
                                    <p:cTn id="18" presetID="10" presetClass="entr" presetSubtype="0" fill="hold" grpId="0" nodeType="afterEffect">
                                      <p:stCondLst>
                                        <p:cond delay="10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5500"/>
                                </p:stCondLst>
                                <p:childTnLst>
                                  <p:par>
                                    <p:cTn id="22" presetID="10" presetClass="entr" presetSubtype="0" fill="hold" grpId="0" nodeType="afterEffect">
                                      <p:stCondLst>
                                        <p:cond delay="10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7000"/>
                                </p:stCondLst>
                                <p:childTnLst>
                                  <p:par>
                                    <p:cTn id="26" presetID="10" presetClass="entr" presetSubtype="0" fill="hold" grpId="0" nodeType="afterEffect">
                                      <p:stCondLst>
                                        <p:cond delay="1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8500"/>
                                </p:stCondLst>
                                <p:childTnLst>
                                  <p:par>
                                    <p:cTn id="30" presetID="10" presetClass="entr" presetSubtype="0" fill="hold" grpId="0" nodeType="afterEffect">
                                      <p:stCondLst>
                                        <p:cond delay="10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0"/>
                                </p:stCondLst>
                                <p:childTnLst>
                                  <p:par>
                                    <p:cTn id="34" presetID="2" presetClass="entr" presetSubtype="4" fill="hold" nodeType="afterEffect" p14:presetBounceEnd="50000">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14:bounceEnd="50000">
                                          <p:cBhvr additive="base">
                                            <p:cTn id="36"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2" grpId="0"/>
          <p:bldP spid="15" grpId="0"/>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2500"/>
                                </p:stCondLst>
                                <p:childTnLst>
                                  <p:par>
                                    <p:cTn id="14" presetID="10" presetClass="entr" presetSubtype="0" fill="hold" grpId="0" nodeType="afterEffect">
                                      <p:stCondLst>
                                        <p:cond delay="10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4000"/>
                                </p:stCondLst>
                                <p:childTnLst>
                                  <p:par>
                                    <p:cTn id="18" presetID="10" presetClass="entr" presetSubtype="0" fill="hold" grpId="0" nodeType="afterEffect">
                                      <p:stCondLst>
                                        <p:cond delay="10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5500"/>
                                </p:stCondLst>
                                <p:childTnLst>
                                  <p:par>
                                    <p:cTn id="22" presetID="10" presetClass="entr" presetSubtype="0" fill="hold" grpId="0" nodeType="afterEffect">
                                      <p:stCondLst>
                                        <p:cond delay="10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7000"/>
                                </p:stCondLst>
                                <p:childTnLst>
                                  <p:par>
                                    <p:cTn id="26" presetID="10" presetClass="entr" presetSubtype="0" fill="hold" grpId="0" nodeType="afterEffect">
                                      <p:stCondLst>
                                        <p:cond delay="1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8500"/>
                                </p:stCondLst>
                                <p:childTnLst>
                                  <p:par>
                                    <p:cTn id="30" presetID="10" presetClass="entr" presetSubtype="0" fill="hold" grpId="0" nodeType="afterEffect">
                                      <p:stCondLst>
                                        <p:cond delay="10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0"/>
                                </p:stCondLst>
                                <p:childTnLst>
                                  <p:par>
                                    <p:cTn id="34" presetID="2" presetClass="entr" presetSubtype="4"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2" grpId="0"/>
          <p:bldP spid="15" grpId="0"/>
          <p:bldP spid="16" grpId="0"/>
          <p:bldP spid="17" grpId="0"/>
          <p:bldP spid="1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DE82"/>
        </a:solidFill>
        <a:effectLst/>
      </p:bgPr>
    </p:bg>
    <p:spTree>
      <p:nvGrpSpPr>
        <p:cNvPr id="1" name=""/>
        <p:cNvGrpSpPr/>
        <p:nvPr/>
      </p:nvGrpSpPr>
      <p:grpSpPr>
        <a:xfrm>
          <a:off x="0" y="0"/>
          <a:ext cx="0" cy="0"/>
          <a:chOff x="0" y="0"/>
          <a:chExt cx="0" cy="0"/>
        </a:xfrm>
      </p:grpSpPr>
      <p:pic>
        <p:nvPicPr>
          <p:cNvPr id="4" name="Picture 3" descr="A puppet with pigtails and a butterfly on it&#10;&#10;Description automatically generated">
            <a:extLst>
              <a:ext uri="{FF2B5EF4-FFF2-40B4-BE49-F238E27FC236}">
                <a16:creationId xmlns:a16="http://schemas.microsoft.com/office/drawing/2014/main" id="{796BF60B-A5CC-D541-8384-496D7098696C}"/>
              </a:ext>
            </a:extLst>
          </p:cNvPr>
          <p:cNvPicPr>
            <a:picLocks noChangeAspect="1"/>
          </p:cNvPicPr>
          <p:nvPr/>
        </p:nvPicPr>
        <p:blipFill>
          <a:blip r:embed="rId2"/>
          <a:stretch>
            <a:fillRect/>
          </a:stretch>
        </p:blipFill>
        <p:spPr>
          <a:xfrm>
            <a:off x="7035800" y="0"/>
            <a:ext cx="5156200" cy="6858000"/>
          </a:xfrm>
          <a:prstGeom prst="rect">
            <a:avLst/>
          </a:prstGeom>
        </p:spPr>
      </p:pic>
      <p:pic>
        <p:nvPicPr>
          <p:cNvPr id="10" name="Picture 9">
            <a:extLst>
              <a:ext uri="{FF2B5EF4-FFF2-40B4-BE49-F238E27FC236}">
                <a16:creationId xmlns:a16="http://schemas.microsoft.com/office/drawing/2014/main" id="{E733A03F-5937-3E4A-B58C-7C3B457BABD0}"/>
              </a:ext>
            </a:extLst>
          </p:cNvPr>
          <p:cNvPicPr>
            <a:picLocks noChangeAspect="1"/>
          </p:cNvPicPr>
          <p:nvPr/>
        </p:nvPicPr>
        <p:blipFill>
          <a:blip r:embed="rId3"/>
          <a:stretch>
            <a:fillRect/>
          </a:stretch>
        </p:blipFill>
        <p:spPr>
          <a:xfrm>
            <a:off x="0" y="6559861"/>
            <a:ext cx="12192000" cy="298139"/>
          </a:xfrm>
          <a:prstGeom prst="rect">
            <a:avLst/>
          </a:prstGeom>
        </p:spPr>
      </p:pic>
      <p:sp>
        <p:nvSpPr>
          <p:cNvPr id="13" name="TextBox 12">
            <a:extLst>
              <a:ext uri="{FF2B5EF4-FFF2-40B4-BE49-F238E27FC236}">
                <a16:creationId xmlns:a16="http://schemas.microsoft.com/office/drawing/2014/main" id="{E97E814A-C35E-2F41-9EBB-7C458BF5119C}"/>
              </a:ext>
            </a:extLst>
          </p:cNvPr>
          <p:cNvSpPr txBox="1"/>
          <p:nvPr/>
        </p:nvSpPr>
        <p:spPr>
          <a:xfrm flipH="1">
            <a:off x="497479" y="298139"/>
            <a:ext cx="8685843" cy="830997"/>
          </a:xfrm>
          <a:prstGeom prst="rect">
            <a:avLst/>
          </a:prstGeom>
          <a:noFill/>
        </p:spPr>
        <p:txBody>
          <a:bodyPr wrap="square" rtlCol="0">
            <a:spAutoFit/>
          </a:bodyPr>
          <a:lstStyle/>
          <a:p>
            <a:r>
              <a:rPr lang="en-GB" sz="4800" b="1" dirty="0">
                <a:solidFill>
                  <a:srgbClr val="E52857"/>
                </a:solidFill>
                <a:latin typeface="Open Sans" panose="020B0606030504020204" pitchFamily="34" charset="0"/>
                <a:ea typeface="Open Sans" panose="020B0606030504020204" pitchFamily="34" charset="0"/>
                <a:cs typeface="Open Sans" panose="020B0606030504020204" pitchFamily="34" charset="0"/>
              </a:rPr>
              <a:t>Questions</a:t>
            </a:r>
          </a:p>
        </p:txBody>
      </p:sp>
      <p:cxnSp>
        <p:nvCxnSpPr>
          <p:cNvPr id="14" name="Straight Connector 13">
            <a:extLst>
              <a:ext uri="{FF2B5EF4-FFF2-40B4-BE49-F238E27FC236}">
                <a16:creationId xmlns:a16="http://schemas.microsoft.com/office/drawing/2014/main" id="{9C2D55F1-09ED-4B4F-A095-7398A2106A9E}"/>
              </a:ext>
            </a:extLst>
          </p:cNvPr>
          <p:cNvCxnSpPr>
            <a:cxnSpLocks/>
          </p:cNvCxnSpPr>
          <p:nvPr/>
        </p:nvCxnSpPr>
        <p:spPr>
          <a:xfrm>
            <a:off x="605348" y="1188409"/>
            <a:ext cx="5853117" cy="0"/>
          </a:xfrm>
          <a:prstGeom prst="line">
            <a:avLst/>
          </a:prstGeom>
          <a:ln w="31750">
            <a:solidFill>
              <a:srgbClr val="E52857"/>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DE1AD3B0-2216-6940-A9C3-5AA33B55B7A8}"/>
              </a:ext>
            </a:extLst>
          </p:cNvPr>
          <p:cNvSpPr txBox="1">
            <a:spLocks/>
          </p:cNvSpPr>
          <p:nvPr/>
        </p:nvSpPr>
        <p:spPr>
          <a:xfrm>
            <a:off x="605348" y="1620257"/>
            <a:ext cx="6834105" cy="769942"/>
          </a:xfrm>
          <a:prstGeom prst="rect">
            <a:avLst/>
          </a:prstGeom>
        </p:spPr>
        <p:txBody>
          <a:bodyPr vert="horz" lIns="91440" tIns="45720" rIns="91440" bIns="4680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Eigerdals Regular" panose="0200050302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Eigerdals Regular" panose="02000503020000020004"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Eigerdals Regular" panose="02000503020000020004"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Eigerdals Regular" panose="02000503020000020004"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Eigerdals Regular" panose="0200050302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mj-lt"/>
              <a:buAutoNum type="arabicParenR"/>
            </a:pPr>
            <a:r>
              <a:rPr lang="en-GB" sz="2000" dirty="0">
                <a:solidFill>
                  <a:srgbClr val="547B81"/>
                </a:solidFill>
                <a:latin typeface="Open Sans" panose="020B0606030504020204" pitchFamily="34" charset="0"/>
                <a:ea typeface="Open Sans" panose="020B0606030504020204" pitchFamily="34" charset="0"/>
                <a:cs typeface="Open Sans" panose="020B0606030504020204" pitchFamily="34" charset="0"/>
              </a:rPr>
              <a:t>Where do you see the potential here for your church/deanery</a:t>
            </a:r>
          </a:p>
        </p:txBody>
      </p:sp>
      <p:pic>
        <p:nvPicPr>
          <p:cNvPr id="12" name="Picture 11">
            <a:extLst>
              <a:ext uri="{FF2B5EF4-FFF2-40B4-BE49-F238E27FC236}">
                <a16:creationId xmlns:a16="http://schemas.microsoft.com/office/drawing/2014/main" id="{3CD40126-C128-6E41-BB3A-BDE531129F3A}"/>
              </a:ext>
            </a:extLst>
          </p:cNvPr>
          <p:cNvPicPr>
            <a:picLocks noChangeAspect="1"/>
          </p:cNvPicPr>
          <p:nvPr/>
        </p:nvPicPr>
        <p:blipFill>
          <a:blip r:embed="rId4"/>
          <a:srcRect l="5" r="5"/>
          <a:stretch/>
        </p:blipFill>
        <p:spPr>
          <a:xfrm>
            <a:off x="5069311" y="4001156"/>
            <a:ext cx="2778307" cy="2778585"/>
          </a:xfrm>
          <a:prstGeom prst="rect">
            <a:avLst/>
          </a:prstGeom>
        </p:spPr>
      </p:pic>
      <p:sp>
        <p:nvSpPr>
          <p:cNvPr id="6" name="TextBox 5">
            <a:extLst>
              <a:ext uri="{FF2B5EF4-FFF2-40B4-BE49-F238E27FC236}">
                <a16:creationId xmlns:a16="http://schemas.microsoft.com/office/drawing/2014/main" id="{15673487-4023-8E4E-B946-C84A609C56B0}"/>
              </a:ext>
            </a:extLst>
          </p:cNvPr>
          <p:cNvSpPr txBox="1"/>
          <p:nvPr/>
        </p:nvSpPr>
        <p:spPr>
          <a:xfrm>
            <a:off x="-1680519" y="1820562"/>
            <a:ext cx="184731" cy="369332"/>
          </a:xfrm>
          <a:prstGeom prst="rect">
            <a:avLst/>
          </a:prstGeom>
          <a:noFill/>
        </p:spPr>
        <p:txBody>
          <a:bodyPr wrap="none" rtlCol="0">
            <a:spAutoFit/>
          </a:bodyPr>
          <a:lstStyle/>
          <a:p>
            <a:endParaRPr lang="en-US"/>
          </a:p>
        </p:txBody>
      </p:sp>
      <p:sp>
        <p:nvSpPr>
          <p:cNvPr id="9" name="Content Placeholder 2">
            <a:extLst>
              <a:ext uri="{FF2B5EF4-FFF2-40B4-BE49-F238E27FC236}">
                <a16:creationId xmlns:a16="http://schemas.microsoft.com/office/drawing/2014/main" id="{D64DCC6E-49A5-BE47-805F-97904C1C758E}"/>
              </a:ext>
            </a:extLst>
          </p:cNvPr>
          <p:cNvSpPr txBox="1">
            <a:spLocks/>
          </p:cNvSpPr>
          <p:nvPr/>
        </p:nvSpPr>
        <p:spPr>
          <a:xfrm>
            <a:off x="605348" y="3266166"/>
            <a:ext cx="6180463" cy="1916959"/>
          </a:xfrm>
          <a:prstGeom prst="rect">
            <a:avLst/>
          </a:prstGeom>
        </p:spPr>
        <p:txBody>
          <a:bodyPr vert="horz" lIns="91440" tIns="45720" rIns="91440" bIns="4680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Eigerdals Regular" panose="0200050302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Eigerdals Regular" panose="02000503020000020004"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Eigerdals Regular" panose="02000503020000020004"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Eigerdals Regular" panose="02000503020000020004"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Eigerdals Regular" panose="0200050302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arenR" startAt="3"/>
            </a:pPr>
            <a:r>
              <a:rPr lang="en-GB" sz="2000" dirty="0">
                <a:solidFill>
                  <a:srgbClr val="547B81"/>
                </a:solidFill>
                <a:latin typeface="Open Sans" panose="020B0606030504020204" pitchFamily="34" charset="0"/>
                <a:ea typeface="Open Sans" panose="020B0606030504020204" pitchFamily="34" charset="0"/>
                <a:cs typeface="Open Sans" panose="020B0606030504020204" pitchFamily="34" charset="0"/>
              </a:rPr>
              <a:t>How could you </a:t>
            </a:r>
          </a:p>
          <a:p>
            <a:pPr marL="1200150" lvl="2" indent="-285750" algn="l">
              <a:buFont typeface="+mj-lt"/>
              <a:buAutoNum type="alphaLcPeriod"/>
            </a:pPr>
            <a:r>
              <a:rPr lang="en-GB" dirty="0">
                <a:solidFill>
                  <a:srgbClr val="547B81"/>
                </a:solidFill>
                <a:latin typeface="Open Sans" panose="020B0606030504020204" pitchFamily="34" charset="0"/>
                <a:ea typeface="Open Sans" panose="020B0606030504020204" pitchFamily="34" charset="0"/>
                <a:cs typeface="Open Sans" panose="020B0606030504020204" pitchFamily="34" charset="0"/>
              </a:rPr>
              <a:t>Pray intentionally </a:t>
            </a:r>
          </a:p>
          <a:p>
            <a:pPr marL="1200150" lvl="2" indent="-285750" algn="l">
              <a:buFont typeface="+mj-lt"/>
              <a:buAutoNum type="alphaLcPeriod"/>
            </a:pPr>
            <a:r>
              <a:rPr lang="en-GB" dirty="0">
                <a:solidFill>
                  <a:srgbClr val="547B81"/>
                </a:solidFill>
                <a:latin typeface="Open Sans" panose="020B0606030504020204" pitchFamily="34" charset="0"/>
                <a:ea typeface="Open Sans" panose="020B0606030504020204" pitchFamily="34" charset="0"/>
                <a:cs typeface="Open Sans" panose="020B0606030504020204" pitchFamily="34" charset="0"/>
              </a:rPr>
              <a:t>Prioritise </a:t>
            </a:r>
          </a:p>
          <a:p>
            <a:pPr marL="1200150" lvl="2" indent="-285750" algn="l">
              <a:buFont typeface="+mj-lt"/>
              <a:buAutoNum type="alphaLcPeriod"/>
            </a:pPr>
            <a:r>
              <a:rPr lang="en-GB" dirty="0">
                <a:solidFill>
                  <a:srgbClr val="547B81"/>
                </a:solidFill>
                <a:latin typeface="Open Sans" panose="020B0606030504020204" pitchFamily="34" charset="0"/>
                <a:ea typeface="Open Sans" panose="020B0606030504020204" pitchFamily="34" charset="0"/>
                <a:cs typeface="Open Sans" panose="020B0606030504020204" pitchFamily="34" charset="0"/>
              </a:rPr>
              <a:t>Resource </a:t>
            </a:r>
          </a:p>
          <a:p>
            <a:pPr marL="1200150" lvl="2" indent="-285750" algn="l">
              <a:buFont typeface="+mj-lt"/>
              <a:buAutoNum type="alphaLcPeriod"/>
            </a:pPr>
            <a:r>
              <a:rPr lang="en-GB" dirty="0">
                <a:solidFill>
                  <a:srgbClr val="547B81"/>
                </a:solidFill>
                <a:latin typeface="Open Sans" panose="020B0606030504020204" pitchFamily="34" charset="0"/>
                <a:ea typeface="Open Sans" panose="020B0606030504020204" pitchFamily="34" charset="0"/>
                <a:cs typeface="Open Sans" panose="020B0606030504020204" pitchFamily="34" charset="0"/>
              </a:rPr>
              <a:t>Adapt </a:t>
            </a:r>
          </a:p>
          <a:p>
            <a:pPr marL="1200150" lvl="2" indent="-285750" algn="l">
              <a:buFont typeface="+mj-lt"/>
              <a:buAutoNum type="alphaLcPeriod"/>
            </a:pPr>
            <a:r>
              <a:rPr lang="en-GB" dirty="0">
                <a:solidFill>
                  <a:srgbClr val="547B81"/>
                </a:solidFill>
                <a:latin typeface="Open Sans" panose="020B0606030504020204" pitchFamily="34" charset="0"/>
                <a:ea typeface="Open Sans" panose="020B0606030504020204" pitchFamily="34" charset="0"/>
                <a:cs typeface="Open Sans" panose="020B0606030504020204" pitchFamily="34" charset="0"/>
              </a:rPr>
              <a:t>You in your church?</a:t>
            </a:r>
          </a:p>
          <a:p>
            <a:endParaRPr lang="en-GB" dirty="0">
              <a:solidFill>
                <a:srgbClr val="547B8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Content Placeholder 2">
            <a:extLst>
              <a:ext uri="{FF2B5EF4-FFF2-40B4-BE49-F238E27FC236}">
                <a16:creationId xmlns:a16="http://schemas.microsoft.com/office/drawing/2014/main" id="{1C10A03B-DDA4-5D41-8C04-AD2674AE2A79}"/>
              </a:ext>
            </a:extLst>
          </p:cNvPr>
          <p:cNvSpPr txBox="1">
            <a:spLocks/>
          </p:cNvSpPr>
          <p:nvPr/>
        </p:nvSpPr>
        <p:spPr>
          <a:xfrm>
            <a:off x="605348" y="2496224"/>
            <a:ext cx="6834105" cy="769942"/>
          </a:xfrm>
          <a:prstGeom prst="rect">
            <a:avLst/>
          </a:prstGeom>
        </p:spPr>
        <p:txBody>
          <a:bodyPr vert="horz" lIns="91440" tIns="45720" rIns="91440" bIns="4680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Eigerdals Regular" panose="0200050302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Eigerdals Regular" panose="02000503020000020004"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Eigerdals Regular" panose="02000503020000020004"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Eigerdals Regular" panose="02000503020000020004"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Eigerdals Regular" panose="0200050302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arenR" startAt="2"/>
            </a:pPr>
            <a:r>
              <a:rPr lang="en-GB" sz="2000" dirty="0">
                <a:solidFill>
                  <a:srgbClr val="547B81"/>
                </a:solidFill>
                <a:latin typeface="Open Sans" panose="020B0606030504020204" pitchFamily="34" charset="0"/>
                <a:ea typeface="Open Sans" panose="020B0606030504020204" pitchFamily="34" charset="0"/>
                <a:cs typeface="Open Sans" panose="020B0606030504020204" pitchFamily="34" charset="0"/>
              </a:rPr>
              <a:t>Mapping out what this would look like</a:t>
            </a:r>
          </a:p>
        </p:txBody>
      </p:sp>
    </p:spTree>
    <p:extLst>
      <p:ext uri="{BB962C8B-B14F-4D97-AF65-F5344CB8AC3E}">
        <p14:creationId xmlns:p14="http://schemas.microsoft.com/office/powerpoint/2010/main" val="112112663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2500"/>
                                </p:stCondLst>
                                <p:childTnLst>
                                  <p:par>
                                    <p:cTn id="18" presetID="10" presetClass="entr" presetSubtype="0" fill="hold" grpId="0" nodeType="after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3500"/>
                                </p:stCondLst>
                                <p:childTnLst>
                                  <p:par>
                                    <p:cTn id="22" presetID="2" presetClass="entr" presetSubtype="2" fill="hold" nodeType="afterEffect" p14:presetBounceEnd="50000">
                                      <p:stCondLst>
                                        <p:cond delay="500"/>
                                      </p:stCondLst>
                                      <p:childTnLst>
                                        <p:set>
                                          <p:cBhvr>
                                            <p:cTn id="23" dur="1" fill="hold">
                                              <p:stCondLst>
                                                <p:cond delay="0"/>
                                              </p:stCondLst>
                                            </p:cTn>
                                            <p:tgtEl>
                                              <p:spTgt spid="12"/>
                                            </p:tgtEl>
                                            <p:attrNameLst>
                                              <p:attrName>style.visibility</p:attrName>
                                            </p:attrNameLst>
                                          </p:cBhvr>
                                          <p:to>
                                            <p:strVal val="visible"/>
                                          </p:to>
                                        </p:set>
                                        <p:anim calcmode="lin" valueType="num" p14:bounceEnd="50000">
                                          <p:cBhvr additive="base">
                                            <p:cTn id="24" dur="50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9"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2500"/>
                                </p:stCondLst>
                                <p:childTnLst>
                                  <p:par>
                                    <p:cTn id="18" presetID="10" presetClass="entr" presetSubtype="0" fill="hold" grpId="0" nodeType="after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3500"/>
                                </p:stCondLst>
                                <p:childTnLst>
                                  <p:par>
                                    <p:cTn id="22" presetID="2" presetClass="entr" presetSubtype="2" fill="hold" nodeType="afterEffect">
                                      <p:stCondLst>
                                        <p:cond delay="50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9" grpId="0"/>
          <p:bldP spid="1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9000">
              <a:srgbClr val="323538"/>
            </a:gs>
            <a:gs pos="79000">
              <a:srgbClr val="262626"/>
            </a:gs>
          </a:gsLst>
          <a:lin ang="5400000" scaled="1"/>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33A03F-5937-3E4A-B58C-7C3B457BABD0}"/>
              </a:ext>
            </a:extLst>
          </p:cNvPr>
          <p:cNvPicPr>
            <a:picLocks noChangeAspect="1"/>
          </p:cNvPicPr>
          <p:nvPr/>
        </p:nvPicPr>
        <p:blipFill>
          <a:blip r:embed="rId2"/>
          <a:stretch>
            <a:fillRect/>
          </a:stretch>
        </p:blipFill>
        <p:spPr>
          <a:xfrm>
            <a:off x="0" y="6559861"/>
            <a:ext cx="12192000" cy="298139"/>
          </a:xfrm>
          <a:prstGeom prst="rect">
            <a:avLst/>
          </a:prstGeom>
        </p:spPr>
      </p:pic>
      <p:cxnSp>
        <p:nvCxnSpPr>
          <p:cNvPr id="14" name="Straight Connector 13">
            <a:extLst>
              <a:ext uri="{FF2B5EF4-FFF2-40B4-BE49-F238E27FC236}">
                <a16:creationId xmlns:a16="http://schemas.microsoft.com/office/drawing/2014/main" id="{9C2D55F1-09ED-4B4F-A095-7398A2106A9E}"/>
              </a:ext>
            </a:extLst>
          </p:cNvPr>
          <p:cNvCxnSpPr>
            <a:cxnSpLocks/>
          </p:cNvCxnSpPr>
          <p:nvPr/>
        </p:nvCxnSpPr>
        <p:spPr>
          <a:xfrm>
            <a:off x="605348" y="774354"/>
            <a:ext cx="4510349" cy="0"/>
          </a:xfrm>
          <a:prstGeom prst="line">
            <a:avLst/>
          </a:prstGeom>
          <a:ln w="31750">
            <a:solidFill>
              <a:srgbClr val="E52857"/>
            </a:solidFill>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838B89C9-9964-E248-961E-B14DCEA84518}"/>
              </a:ext>
            </a:extLst>
          </p:cNvPr>
          <p:cNvSpPr/>
          <p:nvPr/>
        </p:nvSpPr>
        <p:spPr>
          <a:xfrm>
            <a:off x="415879" y="298138"/>
            <a:ext cx="4881051" cy="4762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pPr lvl="0"/>
            <a:r>
              <a:rPr lang="en-GB" sz="215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Winchester and the 3000 churches</a:t>
            </a:r>
          </a:p>
        </p:txBody>
      </p:sp>
      <p:pic>
        <p:nvPicPr>
          <p:cNvPr id="17" name="Picture 16">
            <a:extLst>
              <a:ext uri="{FF2B5EF4-FFF2-40B4-BE49-F238E27FC236}">
                <a16:creationId xmlns:a16="http://schemas.microsoft.com/office/drawing/2014/main" id="{96F57E07-444E-F040-9AE5-A26B455D6C56}"/>
              </a:ext>
            </a:extLst>
          </p:cNvPr>
          <p:cNvPicPr>
            <a:picLocks noChangeAspect="1"/>
          </p:cNvPicPr>
          <p:nvPr/>
        </p:nvPicPr>
        <p:blipFill>
          <a:blip r:embed="rId3"/>
          <a:srcRect l="13" r="13"/>
          <a:stretch/>
        </p:blipFill>
        <p:spPr>
          <a:xfrm>
            <a:off x="5500219" y="298138"/>
            <a:ext cx="6420037" cy="6094421"/>
          </a:xfrm>
          <a:prstGeom prst="rect">
            <a:avLst/>
          </a:prstGeom>
        </p:spPr>
      </p:pic>
      <p:pic>
        <p:nvPicPr>
          <p:cNvPr id="18" name="Picture 17" descr="A grey background with white text&#10;&#10;Description automatically generated">
            <a:extLst>
              <a:ext uri="{FF2B5EF4-FFF2-40B4-BE49-F238E27FC236}">
                <a16:creationId xmlns:a16="http://schemas.microsoft.com/office/drawing/2014/main" id="{AB16F617-C0DD-4C4E-BDCF-6C0B7B3A6E19}"/>
              </a:ext>
            </a:extLst>
          </p:cNvPr>
          <p:cNvPicPr>
            <a:picLocks noChangeAspect="1"/>
          </p:cNvPicPr>
          <p:nvPr/>
        </p:nvPicPr>
        <p:blipFill>
          <a:blip r:embed="rId4"/>
          <a:stretch>
            <a:fillRect/>
          </a:stretch>
        </p:blipFill>
        <p:spPr>
          <a:xfrm>
            <a:off x="9441854" y="5603306"/>
            <a:ext cx="2478402" cy="789253"/>
          </a:xfrm>
          <a:prstGeom prst="rect">
            <a:avLst/>
          </a:prstGeom>
        </p:spPr>
      </p:pic>
      <p:sp>
        <p:nvSpPr>
          <p:cNvPr id="19" name="Content Placeholder 2">
            <a:extLst>
              <a:ext uri="{FF2B5EF4-FFF2-40B4-BE49-F238E27FC236}">
                <a16:creationId xmlns:a16="http://schemas.microsoft.com/office/drawing/2014/main" id="{EE8B60EB-E1AA-8942-9144-1C427E39C841}"/>
              </a:ext>
            </a:extLst>
          </p:cNvPr>
          <p:cNvSpPr txBox="1">
            <a:spLocks/>
          </p:cNvSpPr>
          <p:nvPr/>
        </p:nvSpPr>
        <p:spPr>
          <a:xfrm>
            <a:off x="546997" y="4495001"/>
            <a:ext cx="3893197" cy="1708087"/>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Eigerdals Regular" panose="0200050302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Eigerdals Regular" panose="02000503020000020004"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Eigerdals Regular" panose="02000503020000020004"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Eigerdals Regular" panose="02000503020000020004"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Eigerdals Regular" panose="0200050302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In theory, every dark coloured parish is large enough to have one such church in it – and there should be one such church for every 3-4 lighter coloured parishes, depending on population size.</a:t>
            </a: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 name="Picture 19" descr="A screenshot of a screen&#10;&#10;Description automatically generated">
            <a:extLst>
              <a:ext uri="{FF2B5EF4-FFF2-40B4-BE49-F238E27FC236}">
                <a16:creationId xmlns:a16="http://schemas.microsoft.com/office/drawing/2014/main" id="{2624B714-92BB-A446-9FF5-491B8A66FA3E}"/>
              </a:ext>
            </a:extLst>
          </p:cNvPr>
          <p:cNvPicPr>
            <a:picLocks noChangeAspect="1"/>
          </p:cNvPicPr>
          <p:nvPr/>
        </p:nvPicPr>
        <p:blipFill rotWithShape="1">
          <a:blip r:embed="rId5"/>
          <a:srcRect l="1318"/>
          <a:stretch/>
        </p:blipFill>
        <p:spPr>
          <a:xfrm>
            <a:off x="1037967" y="941656"/>
            <a:ext cx="3402227" cy="3183080"/>
          </a:xfrm>
          <a:prstGeom prst="rect">
            <a:avLst/>
          </a:prstGeom>
        </p:spPr>
      </p:pic>
      <p:pic>
        <p:nvPicPr>
          <p:cNvPr id="21" name="Picture 20">
            <a:extLst>
              <a:ext uri="{FF2B5EF4-FFF2-40B4-BE49-F238E27FC236}">
                <a16:creationId xmlns:a16="http://schemas.microsoft.com/office/drawing/2014/main" id="{063F1BE2-24AC-4D4E-A56A-8E8D2F44750A}"/>
              </a:ext>
            </a:extLst>
          </p:cNvPr>
          <p:cNvPicPr>
            <a:picLocks noChangeAspect="1"/>
          </p:cNvPicPr>
          <p:nvPr/>
        </p:nvPicPr>
        <p:blipFill>
          <a:blip r:embed="rId6"/>
          <a:srcRect l="10" r="10"/>
          <a:stretch/>
        </p:blipFill>
        <p:spPr>
          <a:xfrm>
            <a:off x="4291387" y="5059981"/>
            <a:ext cx="1648620" cy="1648949"/>
          </a:xfrm>
          <a:prstGeom prst="rect">
            <a:avLst/>
          </a:prstGeom>
        </p:spPr>
      </p:pic>
    </p:spTree>
    <p:extLst>
      <p:ext uri="{BB962C8B-B14F-4D97-AF65-F5344CB8AC3E}">
        <p14:creationId xmlns:p14="http://schemas.microsoft.com/office/powerpoint/2010/main" val="224273369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50000">
                                          <p:cBhvr additive="base">
                                            <p:cTn id="7" dur="5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DE8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1B45E5-F297-BB4A-962C-2789A6D52C27}"/>
              </a:ext>
            </a:extLst>
          </p:cNvPr>
          <p:cNvPicPr>
            <a:picLocks noChangeAspect="1"/>
          </p:cNvPicPr>
          <p:nvPr/>
        </p:nvPicPr>
        <p:blipFill>
          <a:blip r:embed="rId2"/>
          <a:stretch>
            <a:fillRect/>
          </a:stretch>
        </p:blipFill>
        <p:spPr>
          <a:xfrm>
            <a:off x="1371600" y="1652856"/>
            <a:ext cx="9448800" cy="1319703"/>
          </a:xfrm>
          <a:prstGeom prst="rect">
            <a:avLst/>
          </a:prstGeom>
        </p:spPr>
      </p:pic>
      <p:pic>
        <p:nvPicPr>
          <p:cNvPr id="7" name="Picture 6">
            <a:extLst>
              <a:ext uri="{FF2B5EF4-FFF2-40B4-BE49-F238E27FC236}">
                <a16:creationId xmlns:a16="http://schemas.microsoft.com/office/drawing/2014/main" id="{AE54455C-C353-5449-827B-407C0EE6FC28}"/>
              </a:ext>
            </a:extLst>
          </p:cNvPr>
          <p:cNvPicPr>
            <a:picLocks noChangeAspect="1"/>
          </p:cNvPicPr>
          <p:nvPr/>
        </p:nvPicPr>
        <p:blipFill>
          <a:blip r:embed="rId3"/>
          <a:stretch>
            <a:fillRect/>
          </a:stretch>
        </p:blipFill>
        <p:spPr>
          <a:xfrm>
            <a:off x="1371600" y="3180471"/>
            <a:ext cx="9448800" cy="1319703"/>
          </a:xfrm>
          <a:prstGeom prst="rect">
            <a:avLst/>
          </a:prstGeom>
        </p:spPr>
      </p:pic>
      <p:pic>
        <p:nvPicPr>
          <p:cNvPr id="8" name="Picture 7">
            <a:extLst>
              <a:ext uri="{FF2B5EF4-FFF2-40B4-BE49-F238E27FC236}">
                <a16:creationId xmlns:a16="http://schemas.microsoft.com/office/drawing/2014/main" id="{7A085E1E-054B-3A48-89E1-AE2B5DB748D4}"/>
              </a:ext>
            </a:extLst>
          </p:cNvPr>
          <p:cNvPicPr>
            <a:picLocks noChangeAspect="1"/>
          </p:cNvPicPr>
          <p:nvPr/>
        </p:nvPicPr>
        <p:blipFill>
          <a:blip r:embed="rId4"/>
          <a:stretch>
            <a:fillRect/>
          </a:stretch>
        </p:blipFill>
        <p:spPr>
          <a:xfrm>
            <a:off x="1371600" y="4708087"/>
            <a:ext cx="9448800" cy="1319703"/>
          </a:xfrm>
          <a:prstGeom prst="rect">
            <a:avLst/>
          </a:prstGeom>
        </p:spPr>
      </p:pic>
      <p:pic>
        <p:nvPicPr>
          <p:cNvPr id="9" name="Picture 8">
            <a:extLst>
              <a:ext uri="{FF2B5EF4-FFF2-40B4-BE49-F238E27FC236}">
                <a16:creationId xmlns:a16="http://schemas.microsoft.com/office/drawing/2014/main" id="{184E20C3-97DE-844A-ADB0-A073507387D3}"/>
              </a:ext>
            </a:extLst>
          </p:cNvPr>
          <p:cNvPicPr>
            <a:picLocks noChangeAspect="1"/>
          </p:cNvPicPr>
          <p:nvPr/>
        </p:nvPicPr>
        <p:blipFill>
          <a:blip r:embed="rId5"/>
          <a:stretch>
            <a:fillRect/>
          </a:stretch>
        </p:blipFill>
        <p:spPr>
          <a:xfrm>
            <a:off x="0" y="6559861"/>
            <a:ext cx="12192000" cy="298139"/>
          </a:xfrm>
          <a:prstGeom prst="rect">
            <a:avLst/>
          </a:prstGeom>
        </p:spPr>
      </p:pic>
      <p:pic>
        <p:nvPicPr>
          <p:cNvPr id="11" name="Picture 10">
            <a:extLst>
              <a:ext uri="{FF2B5EF4-FFF2-40B4-BE49-F238E27FC236}">
                <a16:creationId xmlns:a16="http://schemas.microsoft.com/office/drawing/2014/main" id="{042CAC5D-01EE-3D46-9158-48E07B669DFA}"/>
              </a:ext>
            </a:extLst>
          </p:cNvPr>
          <p:cNvPicPr>
            <a:picLocks noChangeAspect="1"/>
          </p:cNvPicPr>
          <p:nvPr/>
        </p:nvPicPr>
        <p:blipFill>
          <a:blip r:embed="rId6"/>
          <a:srcRect l="5" r="5"/>
          <a:stretch/>
        </p:blipFill>
        <p:spPr>
          <a:xfrm>
            <a:off x="9647096" y="3901918"/>
            <a:ext cx="2918721" cy="2919012"/>
          </a:xfrm>
          <a:prstGeom prst="rect">
            <a:avLst/>
          </a:prstGeom>
        </p:spPr>
      </p:pic>
      <p:sp>
        <p:nvSpPr>
          <p:cNvPr id="10" name="TextBox 9">
            <a:extLst>
              <a:ext uri="{FF2B5EF4-FFF2-40B4-BE49-F238E27FC236}">
                <a16:creationId xmlns:a16="http://schemas.microsoft.com/office/drawing/2014/main" id="{A7BE6C38-B71D-9242-B6B6-B0B8365C0230}"/>
              </a:ext>
            </a:extLst>
          </p:cNvPr>
          <p:cNvSpPr txBox="1"/>
          <p:nvPr/>
        </p:nvSpPr>
        <p:spPr>
          <a:xfrm>
            <a:off x="1704474" y="353156"/>
            <a:ext cx="8783052" cy="954107"/>
          </a:xfrm>
          <a:prstGeom prst="rect">
            <a:avLst/>
          </a:prstGeom>
          <a:noFill/>
        </p:spPr>
        <p:txBody>
          <a:bodyPr wrap="square" rtlCol="0">
            <a:spAutoFit/>
          </a:bodyPr>
          <a:lstStyle/>
          <a:p>
            <a:pPr algn="ctr"/>
            <a:r>
              <a:rPr lang="en-US" sz="2800" b="1" spc="-100" dirty="0">
                <a:solidFill>
                  <a:srgbClr val="685F5A"/>
                </a:solidFill>
                <a:latin typeface="Open Sans Semibold" panose="020B0606030504020204" pitchFamily="34" charset="0"/>
                <a:ea typeface="Open Sans Semibold" panose="020B0606030504020204" pitchFamily="34" charset="0"/>
                <a:cs typeface="Open Sans Semibold" panose="020B0606030504020204" pitchFamily="34" charset="0"/>
              </a:rPr>
              <a:t>Doubling the number of children and young active disciples in the Church of England by 2030</a:t>
            </a:r>
          </a:p>
        </p:txBody>
      </p:sp>
    </p:spTree>
    <p:extLst>
      <p:ext uri="{BB962C8B-B14F-4D97-AF65-F5344CB8AC3E}">
        <p14:creationId xmlns:p14="http://schemas.microsoft.com/office/powerpoint/2010/main" val="4152012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DE8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33A03F-5937-3E4A-B58C-7C3B457BABD0}"/>
              </a:ext>
            </a:extLst>
          </p:cNvPr>
          <p:cNvPicPr>
            <a:picLocks noChangeAspect="1"/>
          </p:cNvPicPr>
          <p:nvPr/>
        </p:nvPicPr>
        <p:blipFill>
          <a:blip r:embed="rId2"/>
          <a:stretch>
            <a:fillRect/>
          </a:stretch>
        </p:blipFill>
        <p:spPr>
          <a:xfrm>
            <a:off x="0" y="6562840"/>
            <a:ext cx="12192000" cy="298139"/>
          </a:xfrm>
          <a:prstGeom prst="rect">
            <a:avLst/>
          </a:prstGeom>
        </p:spPr>
      </p:pic>
      <p:sp>
        <p:nvSpPr>
          <p:cNvPr id="13" name="TextBox 12">
            <a:extLst>
              <a:ext uri="{FF2B5EF4-FFF2-40B4-BE49-F238E27FC236}">
                <a16:creationId xmlns:a16="http://schemas.microsoft.com/office/drawing/2014/main" id="{E97E814A-C35E-2F41-9EBB-7C458BF5119C}"/>
              </a:ext>
            </a:extLst>
          </p:cNvPr>
          <p:cNvSpPr txBox="1"/>
          <p:nvPr/>
        </p:nvSpPr>
        <p:spPr>
          <a:xfrm flipH="1">
            <a:off x="497479" y="535477"/>
            <a:ext cx="8685843" cy="483285"/>
          </a:xfrm>
          <a:prstGeom prst="rect">
            <a:avLst/>
          </a:prstGeom>
          <a:noFill/>
        </p:spPr>
        <p:txBody>
          <a:bodyPr wrap="square" rtlCol="0">
            <a:spAutoFit/>
          </a:bodyPr>
          <a:lstStyle/>
          <a:p>
            <a:r>
              <a:rPr lang="en-GB" sz="3200" b="1" dirty="0">
                <a:solidFill>
                  <a:srgbClr val="E52857"/>
                </a:solidFill>
                <a:latin typeface="Open Sans" panose="020B0606030504020204" pitchFamily="34" charset="0"/>
                <a:ea typeface="Open Sans" panose="020B0606030504020204" pitchFamily="34" charset="0"/>
                <a:cs typeface="Open Sans" panose="020B0606030504020204" pitchFamily="34" charset="0"/>
              </a:rPr>
              <a:t>Winchester &lt;18 Worshipping community</a:t>
            </a:r>
          </a:p>
        </p:txBody>
      </p:sp>
      <p:cxnSp>
        <p:nvCxnSpPr>
          <p:cNvPr id="14" name="Straight Connector 13">
            <a:extLst>
              <a:ext uri="{FF2B5EF4-FFF2-40B4-BE49-F238E27FC236}">
                <a16:creationId xmlns:a16="http://schemas.microsoft.com/office/drawing/2014/main" id="{9C2D55F1-09ED-4B4F-A095-7398A2106A9E}"/>
              </a:ext>
            </a:extLst>
          </p:cNvPr>
          <p:cNvCxnSpPr>
            <a:cxnSpLocks/>
          </p:cNvCxnSpPr>
          <p:nvPr/>
        </p:nvCxnSpPr>
        <p:spPr>
          <a:xfrm>
            <a:off x="605348" y="1188409"/>
            <a:ext cx="11070397" cy="0"/>
          </a:xfrm>
          <a:prstGeom prst="line">
            <a:avLst/>
          </a:prstGeom>
          <a:ln w="31750">
            <a:solidFill>
              <a:srgbClr val="E52857"/>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BC67397E-FA4C-514F-9720-32CAC321EC2B}"/>
              </a:ext>
            </a:extLst>
          </p:cNvPr>
          <p:cNvSpPr/>
          <p:nvPr/>
        </p:nvSpPr>
        <p:spPr>
          <a:xfrm>
            <a:off x="922096" y="1568473"/>
            <a:ext cx="6846569" cy="796885"/>
          </a:xfrm>
          <a:prstGeom prst="roundRect">
            <a:avLst/>
          </a:prstGeom>
          <a:solidFill>
            <a:srgbClr val="9C377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r>
              <a:rPr lang="en-GB" sz="2200" dirty="0">
                <a:latin typeface="Open Sans" panose="020B0606030504020204" pitchFamily="34" charset="0"/>
                <a:ea typeface="Open Sans" panose="020B0606030504020204" pitchFamily="34" charset="0"/>
                <a:cs typeface="Open Sans" panose="020B0606030504020204" pitchFamily="34" charset="0"/>
              </a:rPr>
              <a:t>• In 2019 had a &lt;18 WC of </a:t>
            </a:r>
            <a:r>
              <a:rPr lang="en-GB" sz="2200" b="1" dirty="0">
                <a:latin typeface="Open Sans" panose="020B0606030504020204" pitchFamily="34" charset="0"/>
                <a:ea typeface="Open Sans" panose="020B0606030504020204" pitchFamily="34" charset="0"/>
                <a:cs typeface="Open Sans" panose="020B0606030504020204" pitchFamily="34" charset="0"/>
              </a:rPr>
              <a:t>4700 </a:t>
            </a:r>
            <a:r>
              <a:rPr lang="en-GB" sz="2200" dirty="0">
                <a:latin typeface="Open Sans" panose="020B0606030504020204" pitchFamily="34" charset="0"/>
                <a:ea typeface="Open Sans" panose="020B0606030504020204" pitchFamily="34" charset="0"/>
                <a:cs typeface="Open Sans" panose="020B0606030504020204" pitchFamily="34" charset="0"/>
              </a:rPr>
              <a:t>therefore to  </a:t>
            </a:r>
          </a:p>
          <a:p>
            <a:r>
              <a:rPr lang="en-GB" sz="2200" dirty="0">
                <a:latin typeface="Open Sans" panose="020B0606030504020204" pitchFamily="34" charset="0"/>
                <a:ea typeface="Open Sans" panose="020B0606030504020204" pitchFamily="34" charset="0"/>
                <a:cs typeface="Open Sans" panose="020B0606030504020204" pitchFamily="34" charset="0"/>
              </a:rPr>
              <a:t>   double it is </a:t>
            </a:r>
            <a:r>
              <a:rPr lang="en-GB" sz="2200" b="1" dirty="0">
                <a:latin typeface="Open Sans" panose="020B0606030504020204" pitchFamily="34" charset="0"/>
                <a:ea typeface="Open Sans" panose="020B0606030504020204" pitchFamily="34" charset="0"/>
                <a:cs typeface="Open Sans" panose="020B0606030504020204" pitchFamily="34" charset="0"/>
              </a:rPr>
              <a:t>9400</a:t>
            </a:r>
            <a:r>
              <a:rPr lang="en-GB" sz="2200" dirty="0">
                <a:latin typeface="Open Sans" panose="020B0606030504020204" pitchFamily="34" charset="0"/>
                <a:ea typeface="Open Sans" panose="020B0606030504020204" pitchFamily="34" charset="0"/>
                <a:cs typeface="Open Sans" panose="020B0606030504020204" pitchFamily="34" charset="0"/>
              </a:rPr>
              <a:t> by 2030</a:t>
            </a:r>
            <a:endParaRPr lang="en-GB" sz="2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Rounded Rectangle 18">
            <a:extLst>
              <a:ext uri="{FF2B5EF4-FFF2-40B4-BE49-F238E27FC236}">
                <a16:creationId xmlns:a16="http://schemas.microsoft.com/office/drawing/2014/main" id="{58EA92C3-89CA-2040-BD24-C08044E2F3F0}"/>
              </a:ext>
            </a:extLst>
          </p:cNvPr>
          <p:cNvSpPr/>
          <p:nvPr/>
        </p:nvSpPr>
        <p:spPr>
          <a:xfrm>
            <a:off x="922096" y="5385893"/>
            <a:ext cx="6846569" cy="796884"/>
          </a:xfrm>
          <a:prstGeom prst="roundRect">
            <a:avLst/>
          </a:prstGeom>
          <a:solidFill>
            <a:srgbClr val="69B5B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36000" rIns="0" bIns="36000" rtlCol="0" anchor="ctr"/>
          <a:lstStyle/>
          <a:p>
            <a:r>
              <a:rPr lang="en-GB" sz="2200" dirty="0">
                <a:latin typeface="Open Sans" panose="020B0606030504020204" pitchFamily="34" charset="0"/>
                <a:ea typeface="Open Sans" panose="020B0606030504020204" pitchFamily="34" charset="0"/>
                <a:cs typeface="Open Sans" panose="020B0606030504020204" pitchFamily="34" charset="0"/>
              </a:rPr>
              <a:t>• In 2022 Winchester has 15 churches with   </a:t>
            </a:r>
          </a:p>
          <a:p>
            <a:r>
              <a:rPr lang="en-GB" sz="2200" dirty="0">
                <a:latin typeface="Open Sans" panose="020B0606030504020204" pitchFamily="34" charset="0"/>
                <a:ea typeface="Open Sans" panose="020B0606030504020204" pitchFamily="34" charset="0"/>
                <a:cs typeface="Open Sans" panose="020B0606030504020204" pitchFamily="34" charset="0"/>
              </a:rPr>
              <a:t>   &gt;25 awa and 42 with 15-14 awa </a:t>
            </a:r>
          </a:p>
        </p:txBody>
      </p:sp>
      <p:sp>
        <p:nvSpPr>
          <p:cNvPr id="17" name="Rounded Rectangle 16">
            <a:extLst>
              <a:ext uri="{FF2B5EF4-FFF2-40B4-BE49-F238E27FC236}">
                <a16:creationId xmlns:a16="http://schemas.microsoft.com/office/drawing/2014/main" id="{1F2FDF92-92E2-6843-92F5-843C6C71EFFF}"/>
              </a:ext>
            </a:extLst>
          </p:cNvPr>
          <p:cNvSpPr/>
          <p:nvPr/>
        </p:nvSpPr>
        <p:spPr>
          <a:xfrm>
            <a:off x="922096" y="2522828"/>
            <a:ext cx="6846569" cy="796885"/>
          </a:xfrm>
          <a:prstGeom prst="roundRect">
            <a:avLst/>
          </a:prstGeom>
          <a:solidFill>
            <a:srgbClr val="E5285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r>
              <a:rPr lang="en-GB" sz="2400" dirty="0">
                <a:latin typeface="Open Sans" panose="020B0606030504020204" pitchFamily="34" charset="0"/>
                <a:ea typeface="Open Sans" panose="020B0606030504020204" pitchFamily="34" charset="0"/>
                <a:cs typeface="Open Sans" panose="020B0606030504020204" pitchFamily="34" charset="0"/>
              </a:rPr>
              <a:t>• In 2021 </a:t>
            </a:r>
            <a:r>
              <a:rPr lang="en-GB" sz="2400" b="1" dirty="0">
                <a:latin typeface="Open Sans" panose="020B0606030504020204" pitchFamily="34" charset="0"/>
                <a:ea typeface="Open Sans" panose="020B0606030504020204" pitchFamily="34" charset="0"/>
                <a:cs typeface="Open Sans" panose="020B0606030504020204" pitchFamily="34" charset="0"/>
              </a:rPr>
              <a:t>3500</a:t>
            </a:r>
          </a:p>
        </p:txBody>
      </p:sp>
      <p:sp>
        <p:nvSpPr>
          <p:cNvPr id="18" name="Rounded Rectangle 17">
            <a:extLst>
              <a:ext uri="{FF2B5EF4-FFF2-40B4-BE49-F238E27FC236}">
                <a16:creationId xmlns:a16="http://schemas.microsoft.com/office/drawing/2014/main" id="{FEF6A409-6D7D-5345-88E1-9CEBCD87794E}"/>
              </a:ext>
            </a:extLst>
          </p:cNvPr>
          <p:cNvSpPr/>
          <p:nvPr/>
        </p:nvSpPr>
        <p:spPr>
          <a:xfrm>
            <a:off x="922096" y="4431538"/>
            <a:ext cx="6846569" cy="796885"/>
          </a:xfrm>
          <a:prstGeom prst="roundRect">
            <a:avLst/>
          </a:prstGeom>
          <a:solidFill>
            <a:srgbClr val="E9A06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r>
              <a:rPr lang="en-GB" sz="2400" dirty="0">
                <a:latin typeface="Open Sans" panose="020B0606030504020204" pitchFamily="34" charset="0"/>
                <a:ea typeface="Open Sans" panose="020B0606030504020204" pitchFamily="34" charset="0"/>
                <a:cs typeface="Open Sans" panose="020B0606030504020204" pitchFamily="34" charset="0"/>
              </a:rPr>
              <a:t>• Therefore to reach </a:t>
            </a:r>
            <a:r>
              <a:rPr lang="en-GB" sz="2400" b="1" dirty="0">
                <a:latin typeface="Open Sans" panose="020B0606030504020204" pitchFamily="34" charset="0"/>
                <a:ea typeface="Open Sans" panose="020B0606030504020204" pitchFamily="34" charset="0"/>
                <a:cs typeface="Open Sans" panose="020B0606030504020204" pitchFamily="34" charset="0"/>
              </a:rPr>
              <a:t>9400</a:t>
            </a:r>
            <a:r>
              <a:rPr lang="en-GB" sz="2400" dirty="0">
                <a:latin typeface="Open Sans" panose="020B0606030504020204" pitchFamily="34" charset="0"/>
                <a:ea typeface="Open Sans" panose="020B0606030504020204" pitchFamily="34" charset="0"/>
                <a:cs typeface="Open Sans" panose="020B0606030504020204" pitchFamily="34" charset="0"/>
              </a:rPr>
              <a:t> by 2030 = x 2.95</a:t>
            </a:r>
          </a:p>
        </p:txBody>
      </p:sp>
      <p:pic>
        <p:nvPicPr>
          <p:cNvPr id="22" name="Picture 21">
            <a:extLst>
              <a:ext uri="{FF2B5EF4-FFF2-40B4-BE49-F238E27FC236}">
                <a16:creationId xmlns:a16="http://schemas.microsoft.com/office/drawing/2014/main" id="{4BFB63DF-39FD-D745-8CB8-2F263B026956}"/>
              </a:ext>
            </a:extLst>
          </p:cNvPr>
          <p:cNvPicPr>
            <a:picLocks noChangeAspect="1"/>
          </p:cNvPicPr>
          <p:nvPr/>
        </p:nvPicPr>
        <p:blipFill>
          <a:blip r:embed="rId3"/>
          <a:srcRect l="5" r="5"/>
          <a:stretch/>
        </p:blipFill>
        <p:spPr>
          <a:xfrm>
            <a:off x="6537127" y="2184610"/>
            <a:ext cx="4972555" cy="4973051"/>
          </a:xfrm>
          <a:prstGeom prst="rect">
            <a:avLst/>
          </a:prstGeom>
        </p:spPr>
      </p:pic>
      <p:sp>
        <p:nvSpPr>
          <p:cNvPr id="11" name="Rounded Rectangle 10">
            <a:extLst>
              <a:ext uri="{FF2B5EF4-FFF2-40B4-BE49-F238E27FC236}">
                <a16:creationId xmlns:a16="http://schemas.microsoft.com/office/drawing/2014/main" id="{93DB7890-D6BC-9040-AD58-F2F9838A22BB}"/>
              </a:ext>
            </a:extLst>
          </p:cNvPr>
          <p:cNvSpPr/>
          <p:nvPr/>
        </p:nvSpPr>
        <p:spPr>
          <a:xfrm>
            <a:off x="922096" y="3477183"/>
            <a:ext cx="6846569" cy="796885"/>
          </a:xfrm>
          <a:prstGeom prst="roundRect">
            <a:avLst/>
          </a:prstGeom>
          <a:solidFill>
            <a:srgbClr val="685F5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r>
              <a:rPr lang="en-GB" sz="2400" dirty="0">
                <a:latin typeface="Open Sans" panose="020B0606030504020204" pitchFamily="34" charset="0"/>
                <a:ea typeface="Open Sans" panose="020B0606030504020204" pitchFamily="34" charset="0"/>
                <a:cs typeface="Open Sans" panose="020B0606030504020204" pitchFamily="34" charset="0"/>
              </a:rPr>
              <a:t>• In 2022 </a:t>
            </a:r>
            <a:r>
              <a:rPr lang="en-GB" sz="2400" b="1" dirty="0">
                <a:latin typeface="Open Sans" panose="020B0606030504020204" pitchFamily="34" charset="0"/>
                <a:ea typeface="Open Sans" panose="020B0606030504020204" pitchFamily="34" charset="0"/>
                <a:cs typeface="Open Sans" panose="020B0606030504020204" pitchFamily="34" charset="0"/>
              </a:rPr>
              <a:t>3300</a:t>
            </a:r>
          </a:p>
        </p:txBody>
      </p:sp>
    </p:spTree>
    <p:extLst>
      <p:ext uri="{BB962C8B-B14F-4D97-AF65-F5344CB8AC3E}">
        <p14:creationId xmlns:p14="http://schemas.microsoft.com/office/powerpoint/2010/main" val="117960959"/>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10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2000"/>
                                </p:stCondLst>
                                <p:childTnLst>
                                  <p:par>
                                    <p:cTn id="14" presetID="10" presetClass="entr" presetSubtype="0" fill="hold" grpId="0" nodeType="after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3500"/>
                                </p:stCondLst>
                                <p:childTnLst>
                                  <p:par>
                                    <p:cTn id="18" presetID="10" presetClass="entr" presetSubtype="0"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5000"/>
                                </p:stCondLst>
                                <p:childTnLst>
                                  <p:par>
                                    <p:cTn id="22" presetID="10" presetClass="entr" presetSubtype="0" fill="hold" grpId="0" nodeType="afterEffect">
                                      <p:stCondLst>
                                        <p:cond delay="100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6500"/>
                                </p:stCondLst>
                                <p:childTnLst>
                                  <p:par>
                                    <p:cTn id="26" presetID="10" presetClass="entr" presetSubtype="0" fill="hold" grpId="0" nodeType="afterEffect">
                                      <p:stCondLst>
                                        <p:cond delay="10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par>
                              <p:cTn id="29" fill="hold">
                                <p:stCondLst>
                                  <p:cond delay="8000"/>
                                </p:stCondLst>
                                <p:childTnLst>
                                  <p:par>
                                    <p:cTn id="30" presetID="2" presetClass="entr" presetSubtype="2" fill="hold" nodeType="afterEffect" p14:presetBounceEnd="50000">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14:bounceEnd="50000">
                                          <p:cBhvr additive="base">
                                            <p:cTn id="32" dur="500" fill="hold"/>
                                            <p:tgtEl>
                                              <p:spTgt spid="22"/>
                                            </p:tgtEl>
                                            <p:attrNameLst>
                                              <p:attrName>ppt_x</p:attrName>
                                            </p:attrNameLst>
                                          </p:cBhvr>
                                          <p:tavLst>
                                            <p:tav tm="0">
                                              <p:val>
                                                <p:strVal val="1+#ppt_w/2"/>
                                              </p:val>
                                            </p:tav>
                                            <p:tav tm="100000">
                                              <p:val>
                                                <p:strVal val="#ppt_x"/>
                                              </p:val>
                                            </p:tav>
                                          </p:tavLst>
                                        </p:anim>
                                        <p:anim calcmode="lin" valueType="num" p14:bounceEnd="50000">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9" grpId="0" animBg="1"/>
          <p:bldP spid="17" grpId="0" animBg="1"/>
          <p:bldP spid="18" grpId="0" animBg="1"/>
          <p:bldP spid="1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10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2000"/>
                                </p:stCondLst>
                                <p:childTnLst>
                                  <p:par>
                                    <p:cTn id="14" presetID="10" presetClass="entr" presetSubtype="0" fill="hold" grpId="0" nodeType="after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3500"/>
                                </p:stCondLst>
                                <p:childTnLst>
                                  <p:par>
                                    <p:cTn id="18" presetID="10" presetClass="entr" presetSubtype="0"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5000"/>
                                </p:stCondLst>
                                <p:childTnLst>
                                  <p:par>
                                    <p:cTn id="22" presetID="10" presetClass="entr" presetSubtype="0" fill="hold" grpId="0" nodeType="afterEffect">
                                      <p:stCondLst>
                                        <p:cond delay="100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6500"/>
                                </p:stCondLst>
                                <p:childTnLst>
                                  <p:par>
                                    <p:cTn id="26" presetID="10" presetClass="entr" presetSubtype="0" fill="hold" grpId="0" nodeType="afterEffect">
                                      <p:stCondLst>
                                        <p:cond delay="10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par>
                              <p:cTn id="29" fill="hold">
                                <p:stCondLst>
                                  <p:cond delay="80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9" grpId="0" animBg="1"/>
          <p:bldP spid="17" grpId="0" animBg="1"/>
          <p:bldP spid="18" grpId="0" animBg="1"/>
          <p:bldP spid="11"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9000">
              <a:srgbClr val="323538"/>
            </a:gs>
            <a:gs pos="79000">
              <a:srgbClr val="262626"/>
            </a:gs>
          </a:gsLst>
          <a:lin ang="5400000" scaled="1"/>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33A03F-5937-3E4A-B58C-7C3B457BABD0}"/>
              </a:ext>
            </a:extLst>
          </p:cNvPr>
          <p:cNvPicPr>
            <a:picLocks noChangeAspect="1"/>
          </p:cNvPicPr>
          <p:nvPr/>
        </p:nvPicPr>
        <p:blipFill>
          <a:blip r:embed="rId2"/>
          <a:stretch>
            <a:fillRect/>
          </a:stretch>
        </p:blipFill>
        <p:spPr>
          <a:xfrm>
            <a:off x="0" y="6559861"/>
            <a:ext cx="12192000" cy="298139"/>
          </a:xfrm>
          <a:prstGeom prst="rect">
            <a:avLst/>
          </a:prstGeom>
        </p:spPr>
      </p:pic>
      <p:cxnSp>
        <p:nvCxnSpPr>
          <p:cNvPr id="14" name="Straight Connector 13">
            <a:extLst>
              <a:ext uri="{FF2B5EF4-FFF2-40B4-BE49-F238E27FC236}">
                <a16:creationId xmlns:a16="http://schemas.microsoft.com/office/drawing/2014/main" id="{9C2D55F1-09ED-4B4F-A095-7398A2106A9E}"/>
              </a:ext>
            </a:extLst>
          </p:cNvPr>
          <p:cNvCxnSpPr>
            <a:cxnSpLocks/>
          </p:cNvCxnSpPr>
          <p:nvPr/>
        </p:nvCxnSpPr>
        <p:spPr>
          <a:xfrm>
            <a:off x="605348" y="774354"/>
            <a:ext cx="4510349" cy="0"/>
          </a:xfrm>
          <a:prstGeom prst="line">
            <a:avLst/>
          </a:prstGeom>
          <a:ln w="31750">
            <a:solidFill>
              <a:srgbClr val="E52857"/>
            </a:solidFill>
          </a:ln>
        </p:spPr>
        <p:style>
          <a:lnRef idx="1">
            <a:schemeClr val="accent1"/>
          </a:lnRef>
          <a:fillRef idx="0">
            <a:schemeClr val="accent1"/>
          </a:fillRef>
          <a:effectRef idx="0">
            <a:schemeClr val="accent1"/>
          </a:effectRef>
          <a:fontRef idx="minor">
            <a:schemeClr val="tx1"/>
          </a:fontRef>
        </p:style>
      </p:cxnSp>
      <p:pic>
        <p:nvPicPr>
          <p:cNvPr id="3" name="Picture 2" descr="A map of a city&#10;&#10;Description automatically generated">
            <a:extLst>
              <a:ext uri="{FF2B5EF4-FFF2-40B4-BE49-F238E27FC236}">
                <a16:creationId xmlns:a16="http://schemas.microsoft.com/office/drawing/2014/main" id="{36B4608D-1EA0-114D-A0AB-E1FE9C039EE6}"/>
              </a:ext>
            </a:extLst>
          </p:cNvPr>
          <p:cNvPicPr>
            <a:picLocks noChangeAspect="1"/>
          </p:cNvPicPr>
          <p:nvPr/>
        </p:nvPicPr>
        <p:blipFill rotWithShape="1">
          <a:blip r:embed="rId3"/>
          <a:srcRect l="576"/>
          <a:stretch/>
        </p:blipFill>
        <p:spPr>
          <a:xfrm>
            <a:off x="5537200" y="298138"/>
            <a:ext cx="6384734" cy="6094421"/>
          </a:xfrm>
          <a:prstGeom prst="rect">
            <a:avLst/>
          </a:prstGeom>
        </p:spPr>
      </p:pic>
      <p:sp>
        <p:nvSpPr>
          <p:cNvPr id="15" name="Rounded Rectangle 14">
            <a:extLst>
              <a:ext uri="{FF2B5EF4-FFF2-40B4-BE49-F238E27FC236}">
                <a16:creationId xmlns:a16="http://schemas.microsoft.com/office/drawing/2014/main" id="{838B89C9-9964-E248-961E-B14DCEA84518}"/>
              </a:ext>
            </a:extLst>
          </p:cNvPr>
          <p:cNvSpPr/>
          <p:nvPr/>
        </p:nvSpPr>
        <p:spPr>
          <a:xfrm>
            <a:off x="415879" y="298138"/>
            <a:ext cx="4881051" cy="4762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pPr lvl="0"/>
            <a:r>
              <a:rPr lang="en-GB" sz="215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Winchester and the 3000 churches</a:t>
            </a:r>
          </a:p>
        </p:txBody>
      </p:sp>
      <p:pic>
        <p:nvPicPr>
          <p:cNvPr id="7" name="Picture 6" descr="A grey background with white text&#10;&#10;Description automatically generated">
            <a:extLst>
              <a:ext uri="{FF2B5EF4-FFF2-40B4-BE49-F238E27FC236}">
                <a16:creationId xmlns:a16="http://schemas.microsoft.com/office/drawing/2014/main" id="{E1EEAFC5-9AA1-2B4A-A88B-A73F4F0D1592}"/>
              </a:ext>
            </a:extLst>
          </p:cNvPr>
          <p:cNvPicPr>
            <a:picLocks noChangeAspect="1"/>
          </p:cNvPicPr>
          <p:nvPr/>
        </p:nvPicPr>
        <p:blipFill>
          <a:blip r:embed="rId4"/>
          <a:stretch>
            <a:fillRect/>
          </a:stretch>
        </p:blipFill>
        <p:spPr>
          <a:xfrm>
            <a:off x="9443532" y="5603306"/>
            <a:ext cx="2478402" cy="789253"/>
          </a:xfrm>
          <a:prstGeom prst="rect">
            <a:avLst/>
          </a:prstGeom>
        </p:spPr>
      </p:pic>
      <p:pic>
        <p:nvPicPr>
          <p:cNvPr id="9" name="Picture 8" descr="A screenshot of a graph&#10;&#10;Description automatically generated">
            <a:extLst>
              <a:ext uri="{FF2B5EF4-FFF2-40B4-BE49-F238E27FC236}">
                <a16:creationId xmlns:a16="http://schemas.microsoft.com/office/drawing/2014/main" id="{2CF50973-64F9-1F46-92B3-2A1E3F105051}"/>
              </a:ext>
            </a:extLst>
          </p:cNvPr>
          <p:cNvPicPr>
            <a:picLocks noChangeAspect="1"/>
          </p:cNvPicPr>
          <p:nvPr/>
        </p:nvPicPr>
        <p:blipFill rotWithShape="1">
          <a:blip r:embed="rId5"/>
          <a:srcRect t="890"/>
          <a:stretch/>
        </p:blipFill>
        <p:spPr>
          <a:xfrm>
            <a:off x="605348" y="1474572"/>
            <a:ext cx="4510349" cy="3944287"/>
          </a:xfrm>
          <a:prstGeom prst="rect">
            <a:avLst/>
          </a:prstGeom>
        </p:spPr>
      </p:pic>
      <p:pic>
        <p:nvPicPr>
          <p:cNvPr id="20" name="Picture 19">
            <a:extLst>
              <a:ext uri="{FF2B5EF4-FFF2-40B4-BE49-F238E27FC236}">
                <a16:creationId xmlns:a16="http://schemas.microsoft.com/office/drawing/2014/main" id="{D9739B21-CE48-6E4C-A21F-08BBE5227CFA}"/>
              </a:ext>
            </a:extLst>
          </p:cNvPr>
          <p:cNvPicPr>
            <a:picLocks noChangeAspect="1"/>
          </p:cNvPicPr>
          <p:nvPr/>
        </p:nvPicPr>
        <p:blipFill>
          <a:blip r:embed="rId6"/>
          <a:srcRect l="5" r="5"/>
          <a:stretch/>
        </p:blipFill>
        <p:spPr>
          <a:xfrm>
            <a:off x="0" y="5188103"/>
            <a:ext cx="1520675" cy="1520827"/>
          </a:xfrm>
          <a:prstGeom prst="rect">
            <a:avLst/>
          </a:prstGeom>
        </p:spPr>
      </p:pic>
    </p:spTree>
    <p:extLst>
      <p:ext uri="{BB962C8B-B14F-4D97-AF65-F5344CB8AC3E}">
        <p14:creationId xmlns:p14="http://schemas.microsoft.com/office/powerpoint/2010/main" val="3782645411"/>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0000">
                                          <p:cBhvr additive="base">
                                            <p:cTn id="7" dur="500" fill="hold"/>
                                            <p:tgtEl>
                                              <p:spTgt spid="20"/>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9000">
              <a:srgbClr val="323538"/>
            </a:gs>
            <a:gs pos="79000">
              <a:srgbClr val="262626"/>
            </a:gs>
          </a:gsLst>
          <a:lin ang="5400000" scaled="1"/>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33A03F-5937-3E4A-B58C-7C3B457BABD0}"/>
              </a:ext>
            </a:extLst>
          </p:cNvPr>
          <p:cNvPicPr>
            <a:picLocks noChangeAspect="1"/>
          </p:cNvPicPr>
          <p:nvPr/>
        </p:nvPicPr>
        <p:blipFill>
          <a:blip r:embed="rId2"/>
          <a:stretch>
            <a:fillRect/>
          </a:stretch>
        </p:blipFill>
        <p:spPr>
          <a:xfrm>
            <a:off x="0" y="6559861"/>
            <a:ext cx="12192000" cy="298139"/>
          </a:xfrm>
          <a:prstGeom prst="rect">
            <a:avLst/>
          </a:prstGeom>
        </p:spPr>
      </p:pic>
      <p:cxnSp>
        <p:nvCxnSpPr>
          <p:cNvPr id="14" name="Straight Connector 13">
            <a:extLst>
              <a:ext uri="{FF2B5EF4-FFF2-40B4-BE49-F238E27FC236}">
                <a16:creationId xmlns:a16="http://schemas.microsoft.com/office/drawing/2014/main" id="{9C2D55F1-09ED-4B4F-A095-7398A2106A9E}"/>
              </a:ext>
            </a:extLst>
          </p:cNvPr>
          <p:cNvCxnSpPr>
            <a:cxnSpLocks/>
          </p:cNvCxnSpPr>
          <p:nvPr/>
        </p:nvCxnSpPr>
        <p:spPr>
          <a:xfrm>
            <a:off x="605348" y="774354"/>
            <a:ext cx="4510349" cy="0"/>
          </a:xfrm>
          <a:prstGeom prst="line">
            <a:avLst/>
          </a:prstGeom>
          <a:ln w="31750">
            <a:solidFill>
              <a:srgbClr val="E52857"/>
            </a:solidFill>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838B89C9-9964-E248-961E-B14DCEA84518}"/>
              </a:ext>
            </a:extLst>
          </p:cNvPr>
          <p:cNvSpPr/>
          <p:nvPr/>
        </p:nvSpPr>
        <p:spPr>
          <a:xfrm>
            <a:off x="415879" y="298138"/>
            <a:ext cx="4881051" cy="4762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pPr lvl="0"/>
            <a:r>
              <a:rPr lang="en-GB" sz="215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Winchester and the 3000 churches</a:t>
            </a:r>
          </a:p>
        </p:txBody>
      </p:sp>
      <p:pic>
        <p:nvPicPr>
          <p:cNvPr id="8" name="Picture 7">
            <a:extLst>
              <a:ext uri="{FF2B5EF4-FFF2-40B4-BE49-F238E27FC236}">
                <a16:creationId xmlns:a16="http://schemas.microsoft.com/office/drawing/2014/main" id="{4B0F9E62-4B06-CD45-A52D-009BD38593BF}"/>
              </a:ext>
            </a:extLst>
          </p:cNvPr>
          <p:cNvPicPr>
            <a:picLocks noChangeAspect="1"/>
          </p:cNvPicPr>
          <p:nvPr/>
        </p:nvPicPr>
        <p:blipFill>
          <a:blip r:embed="rId3"/>
          <a:srcRect l="9" r="9"/>
          <a:stretch/>
        </p:blipFill>
        <p:spPr>
          <a:xfrm>
            <a:off x="5500219" y="298138"/>
            <a:ext cx="6420587" cy="6094421"/>
          </a:xfrm>
          <a:prstGeom prst="rect">
            <a:avLst/>
          </a:prstGeom>
        </p:spPr>
      </p:pic>
      <p:pic>
        <p:nvPicPr>
          <p:cNvPr id="11" name="Picture 10" descr="A grey background with white text&#10;&#10;Description automatically generated">
            <a:extLst>
              <a:ext uri="{FF2B5EF4-FFF2-40B4-BE49-F238E27FC236}">
                <a16:creationId xmlns:a16="http://schemas.microsoft.com/office/drawing/2014/main" id="{A34B0C1F-68D3-F24B-BA7E-DB4B1D41C531}"/>
              </a:ext>
            </a:extLst>
          </p:cNvPr>
          <p:cNvPicPr>
            <a:picLocks noChangeAspect="1"/>
          </p:cNvPicPr>
          <p:nvPr/>
        </p:nvPicPr>
        <p:blipFill>
          <a:blip r:embed="rId4"/>
          <a:stretch>
            <a:fillRect/>
          </a:stretch>
        </p:blipFill>
        <p:spPr>
          <a:xfrm>
            <a:off x="9442404" y="5603306"/>
            <a:ext cx="2478402" cy="789253"/>
          </a:xfrm>
          <a:prstGeom prst="rect">
            <a:avLst/>
          </a:prstGeom>
        </p:spPr>
      </p:pic>
      <p:sp>
        <p:nvSpPr>
          <p:cNvPr id="12" name="Content Placeholder 2">
            <a:extLst>
              <a:ext uri="{FF2B5EF4-FFF2-40B4-BE49-F238E27FC236}">
                <a16:creationId xmlns:a16="http://schemas.microsoft.com/office/drawing/2014/main" id="{E1F7995B-3C7B-EB4A-AA32-DC176B0C533E}"/>
              </a:ext>
            </a:extLst>
          </p:cNvPr>
          <p:cNvSpPr txBox="1">
            <a:spLocks/>
          </p:cNvSpPr>
          <p:nvPr/>
        </p:nvSpPr>
        <p:spPr>
          <a:xfrm>
            <a:off x="546998" y="1166126"/>
            <a:ext cx="4568700" cy="45257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Eigerdals Regular" panose="0200050302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Eigerdals Regular" panose="02000503020000020004"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Eigerdals Regular" panose="02000503020000020004"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Eigerdals Regular" panose="02000503020000020004"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Eigerdals Regular" panose="0200050302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would a Winchester with its full share of the 3,000 look like?</a:t>
            </a:r>
          </a:p>
          <a:p>
            <a:pPr algn="l">
              <a:lnSpc>
                <a:spcPct val="100000"/>
              </a:lnSpc>
            </a:pPr>
            <a:endPar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lnSpc>
                <a:spcPct val="100000"/>
              </a:lnSpc>
            </a:pP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Assuming every context got to the number on the previous slide (and with locations randomly chosen within each context)…</a:t>
            </a:r>
          </a:p>
          <a:p>
            <a:pPr algn="l">
              <a:lnSpc>
                <a:spcPct val="100000"/>
              </a:lnSpc>
            </a:pPr>
            <a:endPar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lnSpc>
                <a:spcPct val="100000"/>
              </a:lnSpc>
            </a:pP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There would be a wealth flourishing churches with large numbers of u25, ensuring that all children in the diocese were within reach of a thriving youth ministry.</a:t>
            </a: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a:extLst>
              <a:ext uri="{FF2B5EF4-FFF2-40B4-BE49-F238E27FC236}">
                <a16:creationId xmlns:a16="http://schemas.microsoft.com/office/drawing/2014/main" id="{FCE2ADB2-5042-394A-9969-7F1F7412B29D}"/>
              </a:ext>
            </a:extLst>
          </p:cNvPr>
          <p:cNvPicPr>
            <a:picLocks noChangeAspect="1"/>
          </p:cNvPicPr>
          <p:nvPr/>
        </p:nvPicPr>
        <p:blipFill>
          <a:blip r:embed="rId5"/>
          <a:srcRect l="10" r="10"/>
          <a:stretch/>
        </p:blipFill>
        <p:spPr>
          <a:xfrm>
            <a:off x="3603844" y="4846387"/>
            <a:ext cx="1896375" cy="1896753"/>
          </a:xfrm>
          <a:prstGeom prst="rect">
            <a:avLst/>
          </a:prstGeom>
        </p:spPr>
      </p:pic>
    </p:spTree>
    <p:extLst>
      <p:ext uri="{BB962C8B-B14F-4D97-AF65-F5344CB8AC3E}">
        <p14:creationId xmlns:p14="http://schemas.microsoft.com/office/powerpoint/2010/main" val="319118185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500" fill="hold"/>
                                            <p:tgtEl>
                                              <p:spTgt spid="13"/>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9000">
              <a:srgbClr val="323538"/>
            </a:gs>
            <a:gs pos="79000">
              <a:srgbClr val="262626"/>
            </a:gs>
          </a:gsLst>
          <a:lin ang="5400000" scaled="1"/>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33A03F-5937-3E4A-B58C-7C3B457BABD0}"/>
              </a:ext>
            </a:extLst>
          </p:cNvPr>
          <p:cNvPicPr>
            <a:picLocks noChangeAspect="1"/>
          </p:cNvPicPr>
          <p:nvPr/>
        </p:nvPicPr>
        <p:blipFill>
          <a:blip r:embed="rId2"/>
          <a:stretch>
            <a:fillRect/>
          </a:stretch>
        </p:blipFill>
        <p:spPr>
          <a:xfrm>
            <a:off x="0" y="6559861"/>
            <a:ext cx="12192000" cy="298139"/>
          </a:xfrm>
          <a:prstGeom prst="rect">
            <a:avLst/>
          </a:prstGeom>
        </p:spPr>
      </p:pic>
      <p:cxnSp>
        <p:nvCxnSpPr>
          <p:cNvPr id="14" name="Straight Connector 13">
            <a:extLst>
              <a:ext uri="{FF2B5EF4-FFF2-40B4-BE49-F238E27FC236}">
                <a16:creationId xmlns:a16="http://schemas.microsoft.com/office/drawing/2014/main" id="{9C2D55F1-09ED-4B4F-A095-7398A2106A9E}"/>
              </a:ext>
            </a:extLst>
          </p:cNvPr>
          <p:cNvCxnSpPr>
            <a:cxnSpLocks/>
          </p:cNvCxnSpPr>
          <p:nvPr/>
        </p:nvCxnSpPr>
        <p:spPr>
          <a:xfrm>
            <a:off x="605348" y="774354"/>
            <a:ext cx="4510349" cy="0"/>
          </a:xfrm>
          <a:prstGeom prst="line">
            <a:avLst/>
          </a:prstGeom>
          <a:ln w="31750">
            <a:solidFill>
              <a:srgbClr val="E52857"/>
            </a:solidFill>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838B89C9-9964-E248-961E-B14DCEA84518}"/>
              </a:ext>
            </a:extLst>
          </p:cNvPr>
          <p:cNvSpPr/>
          <p:nvPr/>
        </p:nvSpPr>
        <p:spPr>
          <a:xfrm>
            <a:off x="415879" y="298138"/>
            <a:ext cx="4881051" cy="4762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pPr lvl="0"/>
            <a:r>
              <a:rPr lang="en-GB" sz="215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Winchester and the 3000 churches</a:t>
            </a:r>
          </a:p>
        </p:txBody>
      </p:sp>
      <p:pic>
        <p:nvPicPr>
          <p:cNvPr id="17" name="Picture 16">
            <a:extLst>
              <a:ext uri="{FF2B5EF4-FFF2-40B4-BE49-F238E27FC236}">
                <a16:creationId xmlns:a16="http://schemas.microsoft.com/office/drawing/2014/main" id="{96F57E07-444E-F040-9AE5-A26B455D6C56}"/>
              </a:ext>
            </a:extLst>
          </p:cNvPr>
          <p:cNvPicPr>
            <a:picLocks noChangeAspect="1"/>
          </p:cNvPicPr>
          <p:nvPr/>
        </p:nvPicPr>
        <p:blipFill>
          <a:blip r:embed="rId3"/>
          <a:srcRect l="13" r="13"/>
          <a:stretch/>
        </p:blipFill>
        <p:spPr>
          <a:xfrm>
            <a:off x="5500219" y="298138"/>
            <a:ext cx="6420037" cy="6094421"/>
          </a:xfrm>
          <a:prstGeom prst="rect">
            <a:avLst/>
          </a:prstGeom>
        </p:spPr>
      </p:pic>
      <p:pic>
        <p:nvPicPr>
          <p:cNvPr id="18" name="Picture 17" descr="A grey background with white text&#10;&#10;Description automatically generated">
            <a:extLst>
              <a:ext uri="{FF2B5EF4-FFF2-40B4-BE49-F238E27FC236}">
                <a16:creationId xmlns:a16="http://schemas.microsoft.com/office/drawing/2014/main" id="{AB16F617-C0DD-4C4E-BDCF-6C0B7B3A6E19}"/>
              </a:ext>
            </a:extLst>
          </p:cNvPr>
          <p:cNvPicPr>
            <a:picLocks noChangeAspect="1"/>
          </p:cNvPicPr>
          <p:nvPr/>
        </p:nvPicPr>
        <p:blipFill>
          <a:blip r:embed="rId4"/>
          <a:stretch>
            <a:fillRect/>
          </a:stretch>
        </p:blipFill>
        <p:spPr>
          <a:xfrm>
            <a:off x="9441854" y="5603306"/>
            <a:ext cx="2478402" cy="789253"/>
          </a:xfrm>
          <a:prstGeom prst="rect">
            <a:avLst/>
          </a:prstGeom>
        </p:spPr>
      </p:pic>
      <p:sp>
        <p:nvSpPr>
          <p:cNvPr id="19" name="Content Placeholder 2">
            <a:extLst>
              <a:ext uri="{FF2B5EF4-FFF2-40B4-BE49-F238E27FC236}">
                <a16:creationId xmlns:a16="http://schemas.microsoft.com/office/drawing/2014/main" id="{EE8B60EB-E1AA-8942-9144-1C427E39C841}"/>
              </a:ext>
            </a:extLst>
          </p:cNvPr>
          <p:cNvSpPr txBox="1">
            <a:spLocks/>
          </p:cNvSpPr>
          <p:nvPr/>
        </p:nvSpPr>
        <p:spPr>
          <a:xfrm>
            <a:off x="546997" y="4495001"/>
            <a:ext cx="3893197" cy="1708087"/>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Eigerdals Regular" panose="0200050302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Eigerdals Regular" panose="02000503020000020004"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Eigerdals Regular" panose="02000503020000020004"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Eigerdals Regular" panose="02000503020000020004"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Eigerdals Regular" panose="0200050302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In theory, every dark coloured parish is large enough to have one such church in it – and there should be one such church for every 3-4 lighter coloured parishes, depending on population size.</a:t>
            </a: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 name="Picture 19" descr="A screenshot of a screen&#10;&#10;Description automatically generated">
            <a:extLst>
              <a:ext uri="{FF2B5EF4-FFF2-40B4-BE49-F238E27FC236}">
                <a16:creationId xmlns:a16="http://schemas.microsoft.com/office/drawing/2014/main" id="{2624B714-92BB-A446-9FF5-491B8A66FA3E}"/>
              </a:ext>
            </a:extLst>
          </p:cNvPr>
          <p:cNvPicPr>
            <a:picLocks noChangeAspect="1"/>
          </p:cNvPicPr>
          <p:nvPr/>
        </p:nvPicPr>
        <p:blipFill rotWithShape="1">
          <a:blip r:embed="rId5"/>
          <a:srcRect l="1318"/>
          <a:stretch/>
        </p:blipFill>
        <p:spPr>
          <a:xfrm>
            <a:off x="1037967" y="941656"/>
            <a:ext cx="3402227" cy="3183080"/>
          </a:xfrm>
          <a:prstGeom prst="rect">
            <a:avLst/>
          </a:prstGeom>
        </p:spPr>
      </p:pic>
      <p:pic>
        <p:nvPicPr>
          <p:cNvPr id="21" name="Picture 20">
            <a:extLst>
              <a:ext uri="{FF2B5EF4-FFF2-40B4-BE49-F238E27FC236}">
                <a16:creationId xmlns:a16="http://schemas.microsoft.com/office/drawing/2014/main" id="{063F1BE2-24AC-4D4E-A56A-8E8D2F44750A}"/>
              </a:ext>
            </a:extLst>
          </p:cNvPr>
          <p:cNvPicPr>
            <a:picLocks noChangeAspect="1"/>
          </p:cNvPicPr>
          <p:nvPr/>
        </p:nvPicPr>
        <p:blipFill>
          <a:blip r:embed="rId6"/>
          <a:srcRect l="10" r="10"/>
          <a:stretch/>
        </p:blipFill>
        <p:spPr>
          <a:xfrm>
            <a:off x="4291387" y="5059981"/>
            <a:ext cx="1648620" cy="1648949"/>
          </a:xfrm>
          <a:prstGeom prst="rect">
            <a:avLst/>
          </a:prstGeom>
        </p:spPr>
      </p:pic>
    </p:spTree>
    <p:extLst>
      <p:ext uri="{BB962C8B-B14F-4D97-AF65-F5344CB8AC3E}">
        <p14:creationId xmlns:p14="http://schemas.microsoft.com/office/powerpoint/2010/main" val="355695475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50000">
                                          <p:cBhvr additive="base">
                                            <p:cTn id="7" dur="5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DE8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CCF5B6-066D-5A45-B4F8-5CDE4124CBF5}"/>
              </a:ext>
            </a:extLst>
          </p:cNvPr>
          <p:cNvPicPr>
            <a:picLocks noChangeAspect="1"/>
          </p:cNvPicPr>
          <p:nvPr/>
        </p:nvPicPr>
        <p:blipFill>
          <a:blip r:embed="rId2"/>
          <a:stretch>
            <a:fillRect/>
          </a:stretch>
        </p:blipFill>
        <p:spPr>
          <a:xfrm>
            <a:off x="3947376" y="477972"/>
            <a:ext cx="4297248" cy="1287163"/>
          </a:xfrm>
          <a:prstGeom prst="rect">
            <a:avLst/>
          </a:prstGeom>
        </p:spPr>
      </p:pic>
      <p:pic>
        <p:nvPicPr>
          <p:cNvPr id="9" name="Picture 8">
            <a:extLst>
              <a:ext uri="{FF2B5EF4-FFF2-40B4-BE49-F238E27FC236}">
                <a16:creationId xmlns:a16="http://schemas.microsoft.com/office/drawing/2014/main" id="{DA9C7972-79A5-5345-8415-DD22BD8BA653}"/>
              </a:ext>
            </a:extLst>
          </p:cNvPr>
          <p:cNvPicPr>
            <a:picLocks noChangeAspect="1"/>
          </p:cNvPicPr>
          <p:nvPr/>
        </p:nvPicPr>
        <p:blipFill>
          <a:blip r:embed="rId3"/>
          <a:srcRect/>
          <a:stretch/>
        </p:blipFill>
        <p:spPr>
          <a:xfrm>
            <a:off x="8423216" y="2815794"/>
            <a:ext cx="2222601" cy="2222601"/>
          </a:xfrm>
          <a:prstGeom prst="rect">
            <a:avLst/>
          </a:prstGeom>
          <a:effectLst>
            <a:outerShdw blurRad="317500" dist="254000" dir="5400000" algn="ctr" rotWithShape="0">
              <a:srgbClr val="000000">
                <a:alpha val="25000"/>
              </a:srgbClr>
            </a:outerShdw>
          </a:effectLst>
        </p:spPr>
      </p:pic>
      <p:pic>
        <p:nvPicPr>
          <p:cNvPr id="10" name="Picture 9">
            <a:extLst>
              <a:ext uri="{FF2B5EF4-FFF2-40B4-BE49-F238E27FC236}">
                <a16:creationId xmlns:a16="http://schemas.microsoft.com/office/drawing/2014/main" id="{244AE9E2-8B75-4C49-8BD7-14C1EFF84C4A}"/>
              </a:ext>
            </a:extLst>
          </p:cNvPr>
          <p:cNvPicPr>
            <a:picLocks noChangeAspect="1"/>
          </p:cNvPicPr>
          <p:nvPr/>
        </p:nvPicPr>
        <p:blipFill>
          <a:blip r:embed="rId4"/>
          <a:srcRect/>
          <a:stretch/>
        </p:blipFill>
        <p:spPr>
          <a:xfrm>
            <a:off x="6177629" y="2824925"/>
            <a:ext cx="2717177" cy="2246330"/>
          </a:xfrm>
          <a:prstGeom prst="rect">
            <a:avLst/>
          </a:prstGeom>
          <a:effectLst>
            <a:outerShdw blurRad="317500" dist="254000" dir="5400000" algn="ctr" rotWithShape="0">
              <a:srgbClr val="000000">
                <a:alpha val="25000"/>
              </a:srgbClr>
            </a:outerShdw>
          </a:effectLst>
        </p:spPr>
      </p:pic>
      <p:sp>
        <p:nvSpPr>
          <p:cNvPr id="11" name="TextBox 10">
            <a:extLst>
              <a:ext uri="{FF2B5EF4-FFF2-40B4-BE49-F238E27FC236}">
                <a16:creationId xmlns:a16="http://schemas.microsoft.com/office/drawing/2014/main" id="{06D1516C-5CBA-EE44-8C50-1329B4F99516}"/>
              </a:ext>
            </a:extLst>
          </p:cNvPr>
          <p:cNvSpPr txBox="1"/>
          <p:nvPr/>
        </p:nvSpPr>
        <p:spPr>
          <a:xfrm>
            <a:off x="8723876" y="3631287"/>
            <a:ext cx="1704833" cy="523220"/>
          </a:xfrm>
          <a:prstGeom prst="rect">
            <a:avLst/>
          </a:prstGeom>
          <a:noFill/>
        </p:spPr>
        <p:txBody>
          <a:bodyPr wrap="square" rtlCol="0">
            <a:spAutoFit/>
          </a:bodyP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You</a:t>
            </a:r>
          </a:p>
        </p:txBody>
      </p:sp>
      <p:pic>
        <p:nvPicPr>
          <p:cNvPr id="12" name="Picture 11">
            <a:extLst>
              <a:ext uri="{FF2B5EF4-FFF2-40B4-BE49-F238E27FC236}">
                <a16:creationId xmlns:a16="http://schemas.microsoft.com/office/drawing/2014/main" id="{3941EE1B-CEFB-2C46-975C-5B622BF0584E}"/>
              </a:ext>
            </a:extLst>
          </p:cNvPr>
          <p:cNvPicPr>
            <a:picLocks noChangeAspect="1"/>
          </p:cNvPicPr>
          <p:nvPr/>
        </p:nvPicPr>
        <p:blipFill>
          <a:blip r:embed="rId5"/>
          <a:srcRect/>
          <a:stretch/>
        </p:blipFill>
        <p:spPr>
          <a:xfrm>
            <a:off x="3746437" y="2834056"/>
            <a:ext cx="2717177" cy="2246330"/>
          </a:xfrm>
          <a:prstGeom prst="rect">
            <a:avLst/>
          </a:prstGeom>
          <a:effectLst>
            <a:outerShdw blurRad="317500" dist="254000" dir="5400000" algn="ctr" rotWithShape="0">
              <a:srgbClr val="000000">
                <a:alpha val="25000"/>
              </a:srgbClr>
            </a:outerShdw>
          </a:effectLst>
        </p:spPr>
      </p:pic>
      <p:pic>
        <p:nvPicPr>
          <p:cNvPr id="13" name="Picture 12">
            <a:extLst>
              <a:ext uri="{FF2B5EF4-FFF2-40B4-BE49-F238E27FC236}">
                <a16:creationId xmlns:a16="http://schemas.microsoft.com/office/drawing/2014/main" id="{E327F330-C054-1A43-B973-AB135B6E46B6}"/>
              </a:ext>
            </a:extLst>
          </p:cNvPr>
          <p:cNvPicPr>
            <a:picLocks noChangeAspect="1"/>
          </p:cNvPicPr>
          <p:nvPr/>
        </p:nvPicPr>
        <p:blipFill>
          <a:blip r:embed="rId6"/>
          <a:srcRect/>
          <a:stretch/>
        </p:blipFill>
        <p:spPr>
          <a:xfrm>
            <a:off x="1370197" y="2824925"/>
            <a:ext cx="2717176" cy="2246329"/>
          </a:xfrm>
          <a:prstGeom prst="rect">
            <a:avLst/>
          </a:prstGeom>
          <a:noFill/>
          <a:ln>
            <a:noFill/>
          </a:ln>
          <a:effectLst>
            <a:outerShdw blurRad="320673" dist="260342" dir="5400000" algn="t" rotWithShape="0">
              <a:prstClr val="black">
                <a:alpha val="25000"/>
              </a:prstClr>
            </a:outerShdw>
          </a:effectLst>
        </p:spPr>
      </p:pic>
      <p:sp>
        <p:nvSpPr>
          <p:cNvPr id="14" name="TextBox 13">
            <a:extLst>
              <a:ext uri="{FF2B5EF4-FFF2-40B4-BE49-F238E27FC236}">
                <a16:creationId xmlns:a16="http://schemas.microsoft.com/office/drawing/2014/main" id="{1DFE2752-0CBF-0B47-9226-37B300DE198C}"/>
              </a:ext>
            </a:extLst>
          </p:cNvPr>
          <p:cNvSpPr txBox="1"/>
          <p:nvPr/>
        </p:nvSpPr>
        <p:spPr>
          <a:xfrm>
            <a:off x="6492005" y="3631283"/>
            <a:ext cx="1704833" cy="523220"/>
          </a:xfrm>
          <a:prstGeom prst="rect">
            <a:avLst/>
          </a:prstGeom>
          <a:noFill/>
        </p:spPr>
        <p:txBody>
          <a:bodyPr wrap="square" rtlCol="0">
            <a:spAutoFit/>
          </a:bodyP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Adapt</a:t>
            </a:r>
          </a:p>
        </p:txBody>
      </p:sp>
      <p:sp>
        <p:nvSpPr>
          <p:cNvPr id="15" name="TextBox 14">
            <a:extLst>
              <a:ext uri="{FF2B5EF4-FFF2-40B4-BE49-F238E27FC236}">
                <a16:creationId xmlns:a16="http://schemas.microsoft.com/office/drawing/2014/main" id="{B625F58C-B80D-AC46-B68F-91F233DF4216}"/>
              </a:ext>
            </a:extLst>
          </p:cNvPr>
          <p:cNvSpPr txBox="1"/>
          <p:nvPr/>
        </p:nvSpPr>
        <p:spPr>
          <a:xfrm>
            <a:off x="4055567" y="3640415"/>
            <a:ext cx="1901622" cy="523220"/>
          </a:xfrm>
          <a:prstGeom prst="rect">
            <a:avLst/>
          </a:prstGeom>
          <a:noFill/>
        </p:spPr>
        <p:txBody>
          <a:bodyPr wrap="square" rtlCol="0">
            <a:spAutoFit/>
          </a:bodyP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Resource</a:t>
            </a:r>
          </a:p>
        </p:txBody>
      </p:sp>
      <p:sp>
        <p:nvSpPr>
          <p:cNvPr id="16" name="TextBox 15">
            <a:extLst>
              <a:ext uri="{FF2B5EF4-FFF2-40B4-BE49-F238E27FC236}">
                <a16:creationId xmlns:a16="http://schemas.microsoft.com/office/drawing/2014/main" id="{89CE83A8-D121-B044-9504-26FDC9FF918D}"/>
              </a:ext>
            </a:extLst>
          </p:cNvPr>
          <p:cNvSpPr txBox="1"/>
          <p:nvPr/>
        </p:nvSpPr>
        <p:spPr>
          <a:xfrm>
            <a:off x="1561802" y="3631287"/>
            <a:ext cx="1899487" cy="523220"/>
          </a:xfrm>
          <a:prstGeom prst="rect">
            <a:avLst/>
          </a:prstGeom>
          <a:noFill/>
        </p:spPr>
        <p:txBody>
          <a:bodyPr wrap="square" rtlCol="0">
            <a:spAutoFit/>
          </a:bodyPr>
          <a:lstStyle/>
          <a:p>
            <a:pPr algn="ctr"/>
            <a:r>
              <a:rPr lang="en-US" sz="2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Prioritise</a:t>
            </a:r>
            <a:endPar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7" name="Straight Connector 16">
            <a:extLst>
              <a:ext uri="{FF2B5EF4-FFF2-40B4-BE49-F238E27FC236}">
                <a16:creationId xmlns:a16="http://schemas.microsoft.com/office/drawing/2014/main" id="{9092FE66-A5C8-314B-9CB0-58B6CE023CD2}"/>
              </a:ext>
            </a:extLst>
          </p:cNvPr>
          <p:cNvCxnSpPr>
            <a:cxnSpLocks/>
          </p:cNvCxnSpPr>
          <p:nvPr/>
        </p:nvCxnSpPr>
        <p:spPr>
          <a:xfrm>
            <a:off x="605348" y="2125661"/>
            <a:ext cx="10981303" cy="26015"/>
          </a:xfrm>
          <a:prstGeom prst="line">
            <a:avLst/>
          </a:prstGeom>
          <a:ln w="31750">
            <a:solidFill>
              <a:srgbClr val="E52857"/>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1646E70D-BF8B-AE4C-9D3B-C57D640B27CE}"/>
              </a:ext>
            </a:extLst>
          </p:cNvPr>
          <p:cNvPicPr>
            <a:picLocks noChangeAspect="1"/>
          </p:cNvPicPr>
          <p:nvPr/>
        </p:nvPicPr>
        <p:blipFill>
          <a:blip r:embed="rId7"/>
          <a:stretch>
            <a:fillRect/>
          </a:stretch>
        </p:blipFill>
        <p:spPr>
          <a:xfrm>
            <a:off x="0" y="6559861"/>
            <a:ext cx="12192000" cy="298139"/>
          </a:xfrm>
          <a:prstGeom prst="rect">
            <a:avLst/>
          </a:prstGeom>
        </p:spPr>
      </p:pic>
      <p:pic>
        <p:nvPicPr>
          <p:cNvPr id="19" name="Picture 18">
            <a:extLst>
              <a:ext uri="{FF2B5EF4-FFF2-40B4-BE49-F238E27FC236}">
                <a16:creationId xmlns:a16="http://schemas.microsoft.com/office/drawing/2014/main" id="{868C0910-3AA0-9B42-8E16-F54B6AEA754D}"/>
              </a:ext>
            </a:extLst>
          </p:cNvPr>
          <p:cNvPicPr>
            <a:picLocks noChangeAspect="1"/>
          </p:cNvPicPr>
          <p:nvPr/>
        </p:nvPicPr>
        <p:blipFill>
          <a:blip r:embed="rId8"/>
          <a:srcRect l="5" r="5"/>
          <a:stretch/>
        </p:blipFill>
        <p:spPr>
          <a:xfrm>
            <a:off x="9737126" y="3984680"/>
            <a:ext cx="2778307" cy="2778585"/>
          </a:xfrm>
          <a:prstGeom prst="rect">
            <a:avLst/>
          </a:prstGeom>
        </p:spPr>
      </p:pic>
      <p:pic>
        <p:nvPicPr>
          <p:cNvPr id="20" name="Picture 19">
            <a:extLst>
              <a:ext uri="{FF2B5EF4-FFF2-40B4-BE49-F238E27FC236}">
                <a16:creationId xmlns:a16="http://schemas.microsoft.com/office/drawing/2014/main" id="{D879C751-7E83-7C43-856C-5FBF36AF412E}"/>
              </a:ext>
            </a:extLst>
          </p:cNvPr>
          <p:cNvPicPr>
            <a:picLocks noChangeAspect="1"/>
          </p:cNvPicPr>
          <p:nvPr/>
        </p:nvPicPr>
        <p:blipFill>
          <a:blip r:embed="rId9"/>
          <a:srcRect l="5" r="5"/>
          <a:stretch/>
        </p:blipFill>
        <p:spPr>
          <a:xfrm>
            <a:off x="166569" y="4111880"/>
            <a:ext cx="2717175" cy="2717446"/>
          </a:xfrm>
          <a:prstGeom prst="rect">
            <a:avLst/>
          </a:prstGeom>
        </p:spPr>
      </p:pic>
    </p:spTree>
    <p:extLst>
      <p:ext uri="{BB962C8B-B14F-4D97-AF65-F5344CB8AC3E}">
        <p14:creationId xmlns:p14="http://schemas.microsoft.com/office/powerpoint/2010/main" val="83614171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fltVal val="0"/>
                                              </p:val>
                                            </p:tav>
                                            <p:tav tm="100000">
                                              <p:val>
                                                <p:strVal val="#ppt_w"/>
                                              </p:val>
                                            </p:tav>
                                          </p:tavLst>
                                        </p:anim>
                                        <p:anim calcmode="lin" valueType="num">
                                          <p:cBhvr>
                                            <p:cTn id="19" dur="1000" fill="hold"/>
                                            <p:tgtEl>
                                              <p:spTgt spid="12"/>
                                            </p:tgtEl>
                                            <p:attrNameLst>
                                              <p:attrName>ppt_h</p:attrName>
                                            </p:attrNameLst>
                                          </p:cBhvr>
                                          <p:tavLst>
                                            <p:tav tm="0">
                                              <p:val>
                                                <p:fltVal val="0"/>
                                              </p:val>
                                            </p:tav>
                                            <p:tav tm="100000">
                                              <p:val>
                                                <p:strVal val="#ppt_h"/>
                                              </p:val>
                                            </p:tav>
                                          </p:tavLst>
                                        </p:anim>
                                        <p:anim calcmode="lin" valueType="num">
                                          <p:cBhvr>
                                            <p:cTn id="20" dur="1000" fill="hold"/>
                                            <p:tgtEl>
                                              <p:spTgt spid="12"/>
                                            </p:tgtEl>
                                            <p:attrNameLst>
                                              <p:attrName>style.rotation</p:attrName>
                                            </p:attrNameLst>
                                          </p:cBhvr>
                                          <p:tavLst>
                                            <p:tav tm="0">
                                              <p:val>
                                                <p:fltVal val="90"/>
                                              </p:val>
                                            </p:tav>
                                            <p:tav tm="100000">
                                              <p:val>
                                                <p:fltVal val="0"/>
                                              </p:val>
                                            </p:tav>
                                          </p:tavLst>
                                        </p:anim>
                                        <p:animEffect transition="in" filter="fade">
                                          <p:cBhvr>
                                            <p:cTn id="21" dur="1000"/>
                                            <p:tgtEl>
                                              <p:spTgt spid="12"/>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4500"/>
                                </p:stCondLst>
                                <p:childTnLst>
                                  <p:par>
                                    <p:cTn id="38" presetID="31"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p:stCondLst>
                                  <p:cond delay="6000"/>
                                </p:stCondLst>
                                <p:childTnLst>
                                  <p:par>
                                    <p:cTn id="49" presetID="2" presetClass="entr" presetSubtype="8" fill="hold" nodeType="afterEffect" p14:presetBounceEnd="50000">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14:bounceEnd="50000">
                                          <p:cBhvr additive="base">
                                            <p:cTn id="51" dur="500" fill="hold"/>
                                            <p:tgtEl>
                                              <p:spTgt spid="20"/>
                                            </p:tgtEl>
                                            <p:attrNameLst>
                                              <p:attrName>ppt_x</p:attrName>
                                            </p:attrNameLst>
                                          </p:cBhvr>
                                          <p:tavLst>
                                            <p:tav tm="0">
                                              <p:val>
                                                <p:strVal val="0-#ppt_w/2"/>
                                              </p:val>
                                            </p:tav>
                                            <p:tav tm="100000">
                                              <p:val>
                                                <p:strVal val="#ppt_x"/>
                                              </p:val>
                                            </p:tav>
                                          </p:tavLst>
                                        </p:anim>
                                        <p:anim calcmode="lin" valueType="num" p14:bounceEnd="50000">
                                          <p:cBhvr additive="base">
                                            <p:cTn id="52" dur="500" fill="hold"/>
                                            <p:tgtEl>
                                              <p:spTgt spid="20"/>
                                            </p:tgtEl>
                                            <p:attrNameLst>
                                              <p:attrName>ppt_y</p:attrName>
                                            </p:attrNameLst>
                                          </p:cBhvr>
                                          <p:tavLst>
                                            <p:tav tm="0">
                                              <p:val>
                                                <p:strVal val="#ppt_y"/>
                                              </p:val>
                                            </p:tav>
                                            <p:tav tm="100000">
                                              <p:val>
                                                <p:strVal val="#ppt_y"/>
                                              </p:val>
                                            </p:tav>
                                          </p:tavLst>
                                        </p:anim>
                                      </p:childTnLst>
                                    </p:cTn>
                                  </p:par>
                                </p:childTnLst>
                              </p:cTn>
                            </p:par>
                            <p:par>
                              <p:cTn id="53" fill="hold">
                                <p:stCondLst>
                                  <p:cond delay="6500"/>
                                </p:stCondLst>
                                <p:childTnLst>
                                  <p:par>
                                    <p:cTn id="54" presetID="2" presetClass="entr" presetSubtype="2" fill="hold" nodeType="afterEffect" p14:presetBounceEnd="50000">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14:bounceEnd="50000">
                                          <p:cBhvr additive="base">
                                            <p:cTn id="56" dur="5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5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fltVal val="0"/>
                                              </p:val>
                                            </p:tav>
                                            <p:tav tm="100000">
                                              <p:val>
                                                <p:strVal val="#ppt_w"/>
                                              </p:val>
                                            </p:tav>
                                          </p:tavLst>
                                        </p:anim>
                                        <p:anim calcmode="lin" valueType="num">
                                          <p:cBhvr>
                                            <p:cTn id="19" dur="1000" fill="hold"/>
                                            <p:tgtEl>
                                              <p:spTgt spid="12"/>
                                            </p:tgtEl>
                                            <p:attrNameLst>
                                              <p:attrName>ppt_h</p:attrName>
                                            </p:attrNameLst>
                                          </p:cBhvr>
                                          <p:tavLst>
                                            <p:tav tm="0">
                                              <p:val>
                                                <p:fltVal val="0"/>
                                              </p:val>
                                            </p:tav>
                                            <p:tav tm="100000">
                                              <p:val>
                                                <p:strVal val="#ppt_h"/>
                                              </p:val>
                                            </p:tav>
                                          </p:tavLst>
                                        </p:anim>
                                        <p:anim calcmode="lin" valueType="num">
                                          <p:cBhvr>
                                            <p:cTn id="20" dur="1000" fill="hold"/>
                                            <p:tgtEl>
                                              <p:spTgt spid="12"/>
                                            </p:tgtEl>
                                            <p:attrNameLst>
                                              <p:attrName>style.rotation</p:attrName>
                                            </p:attrNameLst>
                                          </p:cBhvr>
                                          <p:tavLst>
                                            <p:tav tm="0">
                                              <p:val>
                                                <p:fltVal val="90"/>
                                              </p:val>
                                            </p:tav>
                                            <p:tav tm="100000">
                                              <p:val>
                                                <p:fltVal val="0"/>
                                              </p:val>
                                            </p:tav>
                                          </p:tavLst>
                                        </p:anim>
                                        <p:animEffect transition="in" filter="fade">
                                          <p:cBhvr>
                                            <p:cTn id="21" dur="1000"/>
                                            <p:tgtEl>
                                              <p:spTgt spid="12"/>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4500"/>
                                </p:stCondLst>
                                <p:childTnLst>
                                  <p:par>
                                    <p:cTn id="38" presetID="31"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p:stCondLst>
                                  <p:cond delay="6000"/>
                                </p:stCondLst>
                                <p:childTnLst>
                                  <p:par>
                                    <p:cTn id="49" presetID="2" presetClass="entr" presetSubtype="8"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0-#ppt_w/2"/>
                                              </p:val>
                                            </p:tav>
                                            <p:tav tm="100000">
                                              <p:val>
                                                <p:strVal val="#ppt_x"/>
                                              </p:val>
                                            </p:tav>
                                          </p:tavLst>
                                        </p:anim>
                                        <p:anim calcmode="lin" valueType="num">
                                          <p:cBhvr additive="base">
                                            <p:cTn id="52" dur="500" fill="hold"/>
                                            <p:tgtEl>
                                              <p:spTgt spid="20"/>
                                            </p:tgtEl>
                                            <p:attrNameLst>
                                              <p:attrName>ppt_y</p:attrName>
                                            </p:attrNameLst>
                                          </p:cBhvr>
                                          <p:tavLst>
                                            <p:tav tm="0">
                                              <p:val>
                                                <p:strVal val="#ppt_y"/>
                                              </p:val>
                                            </p:tav>
                                            <p:tav tm="100000">
                                              <p:val>
                                                <p:strVal val="#ppt_y"/>
                                              </p:val>
                                            </p:tav>
                                          </p:tavLst>
                                        </p:anim>
                                      </p:childTnLst>
                                    </p:cTn>
                                  </p:par>
                                </p:childTnLst>
                              </p:cTn>
                            </p:par>
                            <p:par>
                              <p:cTn id="53" fill="hold">
                                <p:stCondLst>
                                  <p:cond delay="6500"/>
                                </p:stCondLst>
                                <p:childTnLst>
                                  <p:par>
                                    <p:cTn id="54" presetID="2" presetClass="entr" presetSubtype="2"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1+#ppt_w/2"/>
                                              </p:val>
                                            </p:tav>
                                            <p:tav tm="100000">
                                              <p:val>
                                                <p:strVal val="#ppt_x"/>
                                              </p:val>
                                            </p:tav>
                                          </p:tavLst>
                                        </p:anim>
                                        <p:anim calcmode="lin" valueType="num">
                                          <p:cBhvr additive="base">
                                            <p:cTn id="5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DE8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33A03F-5937-3E4A-B58C-7C3B457BABD0}"/>
              </a:ext>
            </a:extLst>
          </p:cNvPr>
          <p:cNvPicPr>
            <a:picLocks noChangeAspect="1"/>
          </p:cNvPicPr>
          <p:nvPr/>
        </p:nvPicPr>
        <p:blipFill>
          <a:blip r:embed="rId2"/>
          <a:stretch>
            <a:fillRect/>
          </a:stretch>
        </p:blipFill>
        <p:spPr>
          <a:xfrm>
            <a:off x="0" y="6559861"/>
            <a:ext cx="12192000" cy="298139"/>
          </a:xfrm>
          <a:prstGeom prst="rect">
            <a:avLst/>
          </a:prstGeom>
        </p:spPr>
      </p:pic>
      <p:sp>
        <p:nvSpPr>
          <p:cNvPr id="13" name="TextBox 12">
            <a:extLst>
              <a:ext uri="{FF2B5EF4-FFF2-40B4-BE49-F238E27FC236}">
                <a16:creationId xmlns:a16="http://schemas.microsoft.com/office/drawing/2014/main" id="{E97E814A-C35E-2F41-9EBB-7C458BF5119C}"/>
              </a:ext>
            </a:extLst>
          </p:cNvPr>
          <p:cNvSpPr txBox="1"/>
          <p:nvPr/>
        </p:nvSpPr>
        <p:spPr>
          <a:xfrm flipH="1">
            <a:off x="497479" y="298139"/>
            <a:ext cx="8685843" cy="830997"/>
          </a:xfrm>
          <a:prstGeom prst="rect">
            <a:avLst/>
          </a:prstGeom>
          <a:noFill/>
        </p:spPr>
        <p:txBody>
          <a:bodyPr wrap="square" rtlCol="0">
            <a:spAutoFit/>
          </a:bodyPr>
          <a:lstStyle/>
          <a:p>
            <a:r>
              <a:rPr lang="en-GB" sz="4800" b="1" dirty="0">
                <a:solidFill>
                  <a:srgbClr val="E52857"/>
                </a:solidFill>
                <a:latin typeface="Open Sans" panose="020B0606030504020204" pitchFamily="34" charset="0"/>
                <a:ea typeface="Open Sans" panose="020B0606030504020204" pitchFamily="34" charset="0"/>
                <a:cs typeface="Open Sans" panose="020B0606030504020204" pitchFamily="34" charset="0"/>
              </a:rPr>
              <a:t>Questions</a:t>
            </a:r>
          </a:p>
        </p:txBody>
      </p:sp>
      <p:cxnSp>
        <p:nvCxnSpPr>
          <p:cNvPr id="14" name="Straight Connector 13">
            <a:extLst>
              <a:ext uri="{FF2B5EF4-FFF2-40B4-BE49-F238E27FC236}">
                <a16:creationId xmlns:a16="http://schemas.microsoft.com/office/drawing/2014/main" id="{9C2D55F1-09ED-4B4F-A095-7398A2106A9E}"/>
              </a:ext>
            </a:extLst>
          </p:cNvPr>
          <p:cNvCxnSpPr>
            <a:cxnSpLocks/>
          </p:cNvCxnSpPr>
          <p:nvPr/>
        </p:nvCxnSpPr>
        <p:spPr>
          <a:xfrm>
            <a:off x="605348" y="1188409"/>
            <a:ext cx="11070397" cy="0"/>
          </a:xfrm>
          <a:prstGeom prst="line">
            <a:avLst/>
          </a:prstGeom>
          <a:ln w="31750">
            <a:solidFill>
              <a:srgbClr val="E52857"/>
            </a:solidFill>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3FCA2D27-380D-AF42-94FD-C0DD81C59FBB}"/>
              </a:ext>
            </a:extLst>
          </p:cNvPr>
          <p:cNvSpPr/>
          <p:nvPr/>
        </p:nvSpPr>
        <p:spPr>
          <a:xfrm>
            <a:off x="1033716" y="2851623"/>
            <a:ext cx="6956987" cy="7237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pPr marL="514350" lvl="0" indent="-514350">
              <a:buFont typeface="+mj-lt"/>
              <a:buAutoNum type="arabicParenR" startAt="2"/>
            </a:pPr>
            <a:r>
              <a:rPr lang="en-GB" sz="2400" dirty="0">
                <a:solidFill>
                  <a:srgbClr val="547B81"/>
                </a:solidFill>
                <a:latin typeface="Open Sans" panose="020B0606030504020204" pitchFamily="34" charset="0"/>
                <a:ea typeface="Open Sans" panose="020B0606030504020204" pitchFamily="34" charset="0"/>
                <a:cs typeface="Open Sans" panose="020B0606030504020204" pitchFamily="34" charset="0"/>
              </a:rPr>
              <a:t>What are you currently doing?</a:t>
            </a:r>
          </a:p>
        </p:txBody>
      </p:sp>
      <p:sp>
        <p:nvSpPr>
          <p:cNvPr id="7" name="Rounded Rectangle 6">
            <a:extLst>
              <a:ext uri="{FF2B5EF4-FFF2-40B4-BE49-F238E27FC236}">
                <a16:creationId xmlns:a16="http://schemas.microsoft.com/office/drawing/2014/main" id="{43276DC3-6AC0-A54E-A490-EBB6FE0A808D}"/>
              </a:ext>
            </a:extLst>
          </p:cNvPr>
          <p:cNvSpPr/>
          <p:nvPr/>
        </p:nvSpPr>
        <p:spPr>
          <a:xfrm>
            <a:off x="1033716" y="3794045"/>
            <a:ext cx="6503906" cy="7237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pPr marL="514350" lvl="0" indent="-514350">
              <a:buFont typeface="+mj-lt"/>
              <a:buAutoNum type="arabicParenR" startAt="3"/>
            </a:pPr>
            <a:r>
              <a:rPr lang="en-GB" sz="2400" dirty="0">
                <a:solidFill>
                  <a:srgbClr val="547B81"/>
                </a:solidFill>
                <a:latin typeface="Open Sans" panose="020B0606030504020204" pitchFamily="34" charset="0"/>
                <a:ea typeface="Open Sans" panose="020B0606030504020204" pitchFamily="34" charset="0"/>
                <a:cs typeface="Open Sans" panose="020B0606030504020204" pitchFamily="34" charset="0"/>
              </a:rPr>
              <a:t>What would you love to see happen in your church?</a:t>
            </a:r>
          </a:p>
        </p:txBody>
      </p:sp>
      <p:sp>
        <p:nvSpPr>
          <p:cNvPr id="8" name="Rounded Rectangle 7">
            <a:extLst>
              <a:ext uri="{FF2B5EF4-FFF2-40B4-BE49-F238E27FC236}">
                <a16:creationId xmlns:a16="http://schemas.microsoft.com/office/drawing/2014/main" id="{40F057A4-7F93-4941-994B-3AF52C3E95B6}"/>
              </a:ext>
            </a:extLst>
          </p:cNvPr>
          <p:cNvSpPr/>
          <p:nvPr/>
        </p:nvSpPr>
        <p:spPr>
          <a:xfrm>
            <a:off x="1033716" y="4859549"/>
            <a:ext cx="5012857" cy="7237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pPr marL="514350" lvl="0" indent="-514350">
              <a:buFont typeface="+mj-lt"/>
              <a:buAutoNum type="arabicParenR" startAt="4"/>
            </a:pPr>
            <a:r>
              <a:rPr lang="en-GB" sz="2400" dirty="0">
                <a:solidFill>
                  <a:srgbClr val="547B81"/>
                </a:solidFill>
                <a:latin typeface="Open Sans" panose="020B0606030504020204" pitchFamily="34" charset="0"/>
                <a:ea typeface="Open Sans" panose="020B0606030504020204" pitchFamily="34" charset="0"/>
                <a:cs typeface="Open Sans" panose="020B0606030504020204" pitchFamily="34" charset="0"/>
              </a:rPr>
              <a:t>What are the blockers and what are the opportunities?</a:t>
            </a:r>
          </a:p>
        </p:txBody>
      </p:sp>
      <p:pic>
        <p:nvPicPr>
          <p:cNvPr id="3" name="Picture 2" descr="A group of people standing outside a church&#10;&#10;Description automatically generated">
            <a:extLst>
              <a:ext uri="{FF2B5EF4-FFF2-40B4-BE49-F238E27FC236}">
                <a16:creationId xmlns:a16="http://schemas.microsoft.com/office/drawing/2014/main" id="{09CEEF54-5ABE-0248-ADDC-6FDAA3F645D2}"/>
              </a:ext>
            </a:extLst>
          </p:cNvPr>
          <p:cNvPicPr>
            <a:picLocks noChangeAspect="1"/>
          </p:cNvPicPr>
          <p:nvPr/>
        </p:nvPicPr>
        <p:blipFill>
          <a:blip r:embed="rId3"/>
          <a:stretch>
            <a:fillRect/>
          </a:stretch>
        </p:blipFill>
        <p:spPr>
          <a:xfrm>
            <a:off x="4506097" y="2417820"/>
            <a:ext cx="8361405" cy="4703290"/>
          </a:xfrm>
          <a:prstGeom prst="rect">
            <a:avLst/>
          </a:prstGeom>
        </p:spPr>
      </p:pic>
      <p:sp>
        <p:nvSpPr>
          <p:cNvPr id="11" name="Rounded Rectangle 10">
            <a:extLst>
              <a:ext uri="{FF2B5EF4-FFF2-40B4-BE49-F238E27FC236}">
                <a16:creationId xmlns:a16="http://schemas.microsoft.com/office/drawing/2014/main" id="{FA14A43A-738B-A041-AFF4-6BF04993F0D3}"/>
              </a:ext>
            </a:extLst>
          </p:cNvPr>
          <p:cNvSpPr/>
          <p:nvPr/>
        </p:nvSpPr>
        <p:spPr>
          <a:xfrm>
            <a:off x="1033716" y="1956922"/>
            <a:ext cx="7772533" cy="7237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pPr marL="457200" lvl="0" indent="-457200">
              <a:buFont typeface="+mj-lt"/>
              <a:buAutoNum type="arabicParenR"/>
            </a:pPr>
            <a:r>
              <a:rPr lang="en-GB" sz="2400" dirty="0">
                <a:solidFill>
                  <a:srgbClr val="547B81"/>
                </a:solidFill>
                <a:latin typeface="Open Sans" panose="020B0606030504020204" pitchFamily="34" charset="0"/>
                <a:ea typeface="Open Sans" panose="020B0606030504020204" pitchFamily="34" charset="0"/>
                <a:cs typeface="Open Sans" panose="020B0606030504020204" pitchFamily="34" charset="0"/>
              </a:rPr>
              <a:t>What are the key lessons that you have learnt   throughout your ministry about CYP?</a:t>
            </a:r>
          </a:p>
        </p:txBody>
      </p:sp>
    </p:spTree>
    <p:extLst>
      <p:ext uri="{BB962C8B-B14F-4D97-AF65-F5344CB8AC3E}">
        <p14:creationId xmlns:p14="http://schemas.microsoft.com/office/powerpoint/2010/main" val="3005041401"/>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2500"/>
                                </p:stCondLst>
                                <p:childTnLst>
                                  <p:par>
                                    <p:cTn id="18" presetID="10" presetClass="entr" presetSubtype="0" fill="hold" grpId="0" nodeType="afterEffect">
                                      <p:stCondLst>
                                        <p:cond delay="10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4000"/>
                                </p:stCondLst>
                                <p:childTnLst>
                                  <p:par>
                                    <p:cTn id="22" presetID="10" presetClass="entr" presetSubtype="0" fill="hold" grpId="0" nodeType="afterEffect">
                                      <p:stCondLst>
                                        <p:cond delay="10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5500"/>
                                </p:stCondLst>
                                <p:childTnLst>
                                  <p:par>
                                    <p:cTn id="26" presetID="2" presetClass="entr" presetSubtype="4" fill="hold" nodeType="afterEffect" p14:presetBounceEnd="50000">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14:bounceEnd="50000">
                                          <p:cBhvr additive="base">
                                            <p:cTn id="28"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P spid="7" grpId="0"/>
          <p:bldP spid="8"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2500"/>
                                </p:stCondLst>
                                <p:childTnLst>
                                  <p:par>
                                    <p:cTn id="18" presetID="10" presetClass="entr" presetSubtype="0" fill="hold" grpId="0" nodeType="afterEffect">
                                      <p:stCondLst>
                                        <p:cond delay="10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4000"/>
                                </p:stCondLst>
                                <p:childTnLst>
                                  <p:par>
                                    <p:cTn id="22" presetID="10" presetClass="entr" presetSubtype="0" fill="hold" grpId="0" nodeType="afterEffect">
                                      <p:stCondLst>
                                        <p:cond delay="10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5500"/>
                                </p:stCondLst>
                                <p:childTnLst>
                                  <p:par>
                                    <p:cTn id="26" presetID="2"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P spid="7" grpId="0"/>
          <p:bldP spid="8" grpId="0"/>
          <p:bldP spid="11"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DE8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33A03F-5937-3E4A-B58C-7C3B457BABD0}"/>
              </a:ext>
            </a:extLst>
          </p:cNvPr>
          <p:cNvPicPr>
            <a:picLocks noChangeAspect="1"/>
          </p:cNvPicPr>
          <p:nvPr/>
        </p:nvPicPr>
        <p:blipFill>
          <a:blip r:embed="rId2"/>
          <a:stretch>
            <a:fillRect/>
          </a:stretch>
        </p:blipFill>
        <p:spPr>
          <a:xfrm>
            <a:off x="0" y="6559861"/>
            <a:ext cx="12192000" cy="298139"/>
          </a:xfrm>
          <a:prstGeom prst="rect">
            <a:avLst/>
          </a:prstGeom>
        </p:spPr>
      </p:pic>
      <p:sp>
        <p:nvSpPr>
          <p:cNvPr id="13" name="TextBox 12">
            <a:extLst>
              <a:ext uri="{FF2B5EF4-FFF2-40B4-BE49-F238E27FC236}">
                <a16:creationId xmlns:a16="http://schemas.microsoft.com/office/drawing/2014/main" id="{E97E814A-C35E-2F41-9EBB-7C458BF5119C}"/>
              </a:ext>
            </a:extLst>
          </p:cNvPr>
          <p:cNvSpPr txBox="1"/>
          <p:nvPr/>
        </p:nvSpPr>
        <p:spPr>
          <a:xfrm flipH="1">
            <a:off x="497479" y="298139"/>
            <a:ext cx="8685843" cy="830997"/>
          </a:xfrm>
          <a:prstGeom prst="rect">
            <a:avLst/>
          </a:prstGeom>
          <a:noFill/>
        </p:spPr>
        <p:txBody>
          <a:bodyPr wrap="square" rtlCol="0">
            <a:spAutoFit/>
          </a:bodyPr>
          <a:lstStyle/>
          <a:p>
            <a:r>
              <a:rPr lang="en-GB" sz="4800" b="1" dirty="0">
                <a:solidFill>
                  <a:srgbClr val="E52857"/>
                </a:solidFill>
                <a:latin typeface="Open Sans" panose="020B0606030504020204" pitchFamily="34" charset="0"/>
                <a:ea typeface="Open Sans" panose="020B0606030504020204" pitchFamily="34" charset="0"/>
                <a:cs typeface="Open Sans" panose="020B0606030504020204" pitchFamily="34" charset="0"/>
              </a:rPr>
              <a:t>Schools</a:t>
            </a:r>
          </a:p>
        </p:txBody>
      </p:sp>
      <p:cxnSp>
        <p:nvCxnSpPr>
          <p:cNvPr id="14" name="Straight Connector 13">
            <a:extLst>
              <a:ext uri="{FF2B5EF4-FFF2-40B4-BE49-F238E27FC236}">
                <a16:creationId xmlns:a16="http://schemas.microsoft.com/office/drawing/2014/main" id="{9C2D55F1-09ED-4B4F-A095-7398A2106A9E}"/>
              </a:ext>
            </a:extLst>
          </p:cNvPr>
          <p:cNvCxnSpPr>
            <a:cxnSpLocks/>
          </p:cNvCxnSpPr>
          <p:nvPr/>
        </p:nvCxnSpPr>
        <p:spPr>
          <a:xfrm>
            <a:off x="605348" y="1188409"/>
            <a:ext cx="11070397" cy="0"/>
          </a:xfrm>
          <a:prstGeom prst="line">
            <a:avLst/>
          </a:prstGeom>
          <a:ln w="31750">
            <a:solidFill>
              <a:srgbClr val="E52857"/>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9CEEF54-5ABE-0248-ADDC-6FDAA3F645D2}"/>
              </a:ext>
            </a:extLst>
          </p:cNvPr>
          <p:cNvPicPr>
            <a:picLocks noChangeAspect="1"/>
          </p:cNvPicPr>
          <p:nvPr/>
        </p:nvPicPr>
        <p:blipFill>
          <a:blip r:embed="rId3"/>
          <a:srcRect l="5" r="5"/>
          <a:stretch/>
        </p:blipFill>
        <p:spPr>
          <a:xfrm>
            <a:off x="6252518" y="3521679"/>
            <a:ext cx="6128081" cy="3447404"/>
          </a:xfrm>
          <a:prstGeom prst="rect">
            <a:avLst/>
          </a:prstGeom>
        </p:spPr>
      </p:pic>
      <p:sp>
        <p:nvSpPr>
          <p:cNvPr id="11" name="Rounded Rectangle 10">
            <a:extLst>
              <a:ext uri="{FF2B5EF4-FFF2-40B4-BE49-F238E27FC236}">
                <a16:creationId xmlns:a16="http://schemas.microsoft.com/office/drawing/2014/main" id="{FA14A43A-738B-A041-AFF4-6BF04993F0D3}"/>
              </a:ext>
            </a:extLst>
          </p:cNvPr>
          <p:cNvSpPr/>
          <p:nvPr/>
        </p:nvSpPr>
        <p:spPr>
          <a:xfrm>
            <a:off x="391165" y="1430972"/>
            <a:ext cx="11284580" cy="6284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pPr marL="457200" lvl="0" indent="-457200">
              <a:buFont typeface="Arial" panose="020B0604020202020204" pitchFamily="34" charset="0"/>
              <a:buChar char="•"/>
            </a:pPr>
            <a:r>
              <a:rPr lang="en-GB" sz="1400" dirty="0">
                <a:solidFill>
                  <a:srgbClr val="547B81"/>
                </a:solidFill>
                <a:latin typeface="Open Sans" panose="020B0606030504020204" pitchFamily="34" charset="0"/>
                <a:ea typeface="Open Sans" panose="020B0606030504020204" pitchFamily="34" charset="0"/>
                <a:cs typeface="Open Sans" panose="020B0606030504020204" pitchFamily="34" charset="0"/>
              </a:rPr>
              <a:t>Build on assemblies by offering other things, not just lunchtime clubs. Possibly consider after school clubs or building on some of the year six seven transition, this may require permission from the school and governing body. </a:t>
            </a:r>
          </a:p>
        </p:txBody>
      </p:sp>
      <p:sp>
        <p:nvSpPr>
          <p:cNvPr id="12" name="Rounded Rectangle 11">
            <a:extLst>
              <a:ext uri="{FF2B5EF4-FFF2-40B4-BE49-F238E27FC236}">
                <a16:creationId xmlns:a16="http://schemas.microsoft.com/office/drawing/2014/main" id="{3742CBAC-2D6B-EB44-9B41-06C821872051}"/>
              </a:ext>
            </a:extLst>
          </p:cNvPr>
          <p:cNvSpPr/>
          <p:nvPr/>
        </p:nvSpPr>
        <p:spPr>
          <a:xfrm>
            <a:off x="391165" y="2103180"/>
            <a:ext cx="11284580" cy="6284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pPr marL="457200" lvl="0" indent="-457200">
              <a:buFont typeface="Arial" panose="020B0604020202020204" pitchFamily="34" charset="0"/>
              <a:buChar char="•"/>
            </a:pPr>
            <a:r>
              <a:rPr lang="en-GB" sz="1400" dirty="0">
                <a:solidFill>
                  <a:srgbClr val="E52857"/>
                </a:solidFill>
                <a:latin typeface="Open Sans" panose="020B0606030504020204" pitchFamily="34" charset="0"/>
                <a:ea typeface="Open Sans" panose="020B0606030504020204" pitchFamily="34" charset="0"/>
                <a:cs typeface="Open Sans" panose="020B0606030504020204" pitchFamily="34" charset="0"/>
              </a:rPr>
              <a:t>Don’t underestimate the power of signpost to things that happen in the church for children, young people and families and regularly invite. These are spaces where what they have heard in school can be built on and developed.</a:t>
            </a:r>
          </a:p>
        </p:txBody>
      </p:sp>
      <p:sp>
        <p:nvSpPr>
          <p:cNvPr id="15" name="Rounded Rectangle 14">
            <a:extLst>
              <a:ext uri="{FF2B5EF4-FFF2-40B4-BE49-F238E27FC236}">
                <a16:creationId xmlns:a16="http://schemas.microsoft.com/office/drawing/2014/main" id="{D95F4D66-69D3-7442-906B-2BD17121DD02}"/>
              </a:ext>
            </a:extLst>
          </p:cNvPr>
          <p:cNvSpPr/>
          <p:nvPr/>
        </p:nvSpPr>
        <p:spPr>
          <a:xfrm>
            <a:off x="391165" y="2775388"/>
            <a:ext cx="11284580" cy="6284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pPr marL="457200" lvl="0" indent="-457200">
              <a:buFont typeface="Arial" panose="020B0604020202020204" pitchFamily="34" charset="0"/>
              <a:buChar char="•"/>
            </a:pPr>
            <a:r>
              <a:rPr lang="en-GB" sz="1400" dirty="0">
                <a:solidFill>
                  <a:srgbClr val="547B81"/>
                </a:solidFill>
                <a:latin typeface="Open Sans" panose="020B0606030504020204" pitchFamily="34" charset="0"/>
                <a:ea typeface="Open Sans" panose="020B0606030504020204" pitchFamily="34" charset="0"/>
                <a:cs typeface="Open Sans" panose="020B0606030504020204" pitchFamily="34" charset="0"/>
              </a:rPr>
              <a:t>‘Flourish’ could be a really good way of developing faith in schools as it will be pupil/ student led. Pupil chaplains are also a way of developing faith in schools with clergy, chaplains and others supporting the pupils (ask Mike Haslam more about this).</a:t>
            </a:r>
          </a:p>
        </p:txBody>
      </p:sp>
      <p:sp>
        <p:nvSpPr>
          <p:cNvPr id="16" name="Rounded Rectangle 15">
            <a:extLst>
              <a:ext uri="{FF2B5EF4-FFF2-40B4-BE49-F238E27FC236}">
                <a16:creationId xmlns:a16="http://schemas.microsoft.com/office/drawing/2014/main" id="{E9BF4231-7A97-CD42-A0C7-F83AA7E03AFA}"/>
              </a:ext>
            </a:extLst>
          </p:cNvPr>
          <p:cNvSpPr/>
          <p:nvPr/>
        </p:nvSpPr>
        <p:spPr>
          <a:xfrm>
            <a:off x="391165" y="3447596"/>
            <a:ext cx="11284580" cy="6284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pPr marL="457200" lvl="0" indent="-457200">
              <a:buFont typeface="Arial" panose="020B0604020202020204" pitchFamily="34" charset="0"/>
              <a:buChar char="•"/>
            </a:pPr>
            <a:r>
              <a:rPr lang="en-GB" sz="1400" dirty="0">
                <a:solidFill>
                  <a:srgbClr val="E52857"/>
                </a:solidFill>
                <a:latin typeface="Open Sans" panose="020B0606030504020204" pitchFamily="34" charset="0"/>
                <a:ea typeface="Open Sans" panose="020B0606030504020204" pitchFamily="34" charset="0"/>
                <a:cs typeface="Open Sans" panose="020B0606030504020204" pitchFamily="34" charset="0"/>
              </a:rPr>
              <a:t>Clergy can help pupils to develop faith by helping them to grow in confidence and developing skills to share their faith with others. This can be done in a small group setting in school time.</a:t>
            </a:r>
          </a:p>
        </p:txBody>
      </p:sp>
      <p:sp>
        <p:nvSpPr>
          <p:cNvPr id="17" name="Rounded Rectangle 16">
            <a:extLst>
              <a:ext uri="{FF2B5EF4-FFF2-40B4-BE49-F238E27FC236}">
                <a16:creationId xmlns:a16="http://schemas.microsoft.com/office/drawing/2014/main" id="{B10E88C8-EA98-3441-BFE9-9CE1A4D72896}"/>
              </a:ext>
            </a:extLst>
          </p:cNvPr>
          <p:cNvSpPr/>
          <p:nvPr/>
        </p:nvSpPr>
        <p:spPr>
          <a:xfrm>
            <a:off x="391165" y="4119804"/>
            <a:ext cx="11284580" cy="6284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pPr marL="457200" lvl="0" indent="-457200">
              <a:buFont typeface="Arial" panose="020B0604020202020204" pitchFamily="34" charset="0"/>
              <a:buChar char="•"/>
            </a:pPr>
            <a:r>
              <a:rPr lang="en-GB" sz="1400" dirty="0">
                <a:solidFill>
                  <a:srgbClr val="547B81"/>
                </a:solidFill>
                <a:latin typeface="Open Sans" panose="020B0606030504020204" pitchFamily="34" charset="0"/>
                <a:ea typeface="Open Sans" panose="020B0606030504020204" pitchFamily="34" charset="0"/>
                <a:cs typeface="Open Sans" panose="020B0606030504020204" pitchFamily="34" charset="0"/>
              </a:rPr>
              <a:t>Many clergy are not well equipped for developing faith and discipleship in a school context, so they will benefit from training. They will also benefit by regular involvement in the youth/children’s ministry in their church. To grow and develop faith on the coalface clergy need to experience being in the coalface with children/young people on a regular basis.</a:t>
            </a:r>
          </a:p>
        </p:txBody>
      </p:sp>
      <p:sp>
        <p:nvSpPr>
          <p:cNvPr id="18" name="Rounded Rectangle 17">
            <a:extLst>
              <a:ext uri="{FF2B5EF4-FFF2-40B4-BE49-F238E27FC236}">
                <a16:creationId xmlns:a16="http://schemas.microsoft.com/office/drawing/2014/main" id="{C158AA7C-C72F-9B4A-8198-4C900854551F}"/>
              </a:ext>
            </a:extLst>
          </p:cNvPr>
          <p:cNvSpPr/>
          <p:nvPr/>
        </p:nvSpPr>
        <p:spPr>
          <a:xfrm>
            <a:off x="391165" y="4792010"/>
            <a:ext cx="11284580" cy="6284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pPr marL="457200" lvl="0" indent="-457200">
              <a:buFont typeface="Arial" panose="020B0604020202020204" pitchFamily="34" charset="0"/>
              <a:buChar char="•"/>
            </a:pPr>
            <a:r>
              <a:rPr lang="en-GB" sz="1400" dirty="0">
                <a:solidFill>
                  <a:srgbClr val="E52857"/>
                </a:solidFill>
                <a:latin typeface="Open Sans" panose="020B0606030504020204" pitchFamily="34" charset="0"/>
                <a:ea typeface="Open Sans" panose="020B0606030504020204" pitchFamily="34" charset="0"/>
                <a:cs typeface="Open Sans" panose="020B0606030504020204" pitchFamily="34" charset="0"/>
              </a:rPr>
              <a:t>Make sure the vicar knows the termly RE syllabus being used in their local school so they can join in with it and look for opportunities to grow and develop faith.</a:t>
            </a:r>
          </a:p>
        </p:txBody>
      </p:sp>
    </p:spTree>
    <p:extLst>
      <p:ext uri="{BB962C8B-B14F-4D97-AF65-F5344CB8AC3E}">
        <p14:creationId xmlns:p14="http://schemas.microsoft.com/office/powerpoint/2010/main" val="16787346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2500"/>
                                </p:stCondLst>
                                <p:childTnLst>
                                  <p:par>
                                    <p:cTn id="14" presetID="10" presetClass="entr" presetSubtype="0" fill="hold" grpId="0" nodeType="afterEffect">
                                      <p:stCondLst>
                                        <p:cond delay="10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4000"/>
                                </p:stCondLst>
                                <p:childTnLst>
                                  <p:par>
                                    <p:cTn id="18" presetID="10" presetClass="entr" presetSubtype="0" fill="hold" grpId="0" nodeType="afterEffect">
                                      <p:stCondLst>
                                        <p:cond delay="10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5500"/>
                                </p:stCondLst>
                                <p:childTnLst>
                                  <p:par>
                                    <p:cTn id="22" presetID="10" presetClass="entr" presetSubtype="0" fill="hold" grpId="0" nodeType="afterEffect">
                                      <p:stCondLst>
                                        <p:cond delay="10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7000"/>
                                </p:stCondLst>
                                <p:childTnLst>
                                  <p:par>
                                    <p:cTn id="26" presetID="10" presetClass="entr" presetSubtype="0" fill="hold" grpId="0" nodeType="afterEffect">
                                      <p:stCondLst>
                                        <p:cond delay="1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8500"/>
                                </p:stCondLst>
                                <p:childTnLst>
                                  <p:par>
                                    <p:cTn id="30" presetID="10" presetClass="entr" presetSubtype="0" fill="hold" grpId="0" nodeType="afterEffect">
                                      <p:stCondLst>
                                        <p:cond delay="10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0"/>
                                </p:stCondLst>
                                <p:childTnLst>
                                  <p:par>
                                    <p:cTn id="34" presetID="2" presetClass="entr" presetSubtype="4" fill="hold" nodeType="afterEffect" p14:presetBounceEnd="50000">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14:bounceEnd="50000">
                                          <p:cBhvr additive="base">
                                            <p:cTn id="36"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2" grpId="0"/>
          <p:bldP spid="15" grpId="0"/>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2500"/>
                                </p:stCondLst>
                                <p:childTnLst>
                                  <p:par>
                                    <p:cTn id="14" presetID="10" presetClass="entr" presetSubtype="0" fill="hold" grpId="0" nodeType="afterEffect">
                                      <p:stCondLst>
                                        <p:cond delay="10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4000"/>
                                </p:stCondLst>
                                <p:childTnLst>
                                  <p:par>
                                    <p:cTn id="18" presetID="10" presetClass="entr" presetSubtype="0" fill="hold" grpId="0" nodeType="afterEffect">
                                      <p:stCondLst>
                                        <p:cond delay="10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5500"/>
                                </p:stCondLst>
                                <p:childTnLst>
                                  <p:par>
                                    <p:cTn id="22" presetID="10" presetClass="entr" presetSubtype="0" fill="hold" grpId="0" nodeType="afterEffect">
                                      <p:stCondLst>
                                        <p:cond delay="10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7000"/>
                                </p:stCondLst>
                                <p:childTnLst>
                                  <p:par>
                                    <p:cTn id="26" presetID="10" presetClass="entr" presetSubtype="0" fill="hold" grpId="0" nodeType="afterEffect">
                                      <p:stCondLst>
                                        <p:cond delay="1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8500"/>
                                </p:stCondLst>
                                <p:childTnLst>
                                  <p:par>
                                    <p:cTn id="30" presetID="10" presetClass="entr" presetSubtype="0" fill="hold" grpId="0" nodeType="afterEffect">
                                      <p:stCondLst>
                                        <p:cond delay="10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0"/>
                                </p:stCondLst>
                                <p:childTnLst>
                                  <p:par>
                                    <p:cTn id="34" presetID="2" presetClass="entr" presetSubtype="4"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2" grpId="0"/>
          <p:bldP spid="15" grpId="0"/>
          <p:bldP spid="16" grpId="0"/>
          <p:bldP spid="17" grpId="0"/>
          <p:bldP spid="18" grpId="0"/>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2345B834DE274C87078C5365A5F6DB" ma:contentTypeVersion="15" ma:contentTypeDescription="Create a new document." ma:contentTypeScope="" ma:versionID="eef8f3fdafe3cae9c2a0893adf2edcc8">
  <xsd:schema xmlns:xsd="http://www.w3.org/2001/XMLSchema" xmlns:xs="http://www.w3.org/2001/XMLSchema" xmlns:p="http://schemas.microsoft.com/office/2006/metadata/properties" xmlns:ns3="3e1aeec9-1dab-4594-b0d7-4eb29eb51f8b" xmlns:ns4="92e629da-baa9-465d-954a-7a5bc2da991f" targetNamespace="http://schemas.microsoft.com/office/2006/metadata/properties" ma:root="true" ma:fieldsID="aa7a31181fd415a9ce5574b4ed7a5bcb" ns3:_="" ns4:_="">
    <xsd:import namespace="3e1aeec9-1dab-4594-b0d7-4eb29eb51f8b"/>
    <xsd:import namespace="92e629da-baa9-465d-954a-7a5bc2da991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1aeec9-1dab-4594-b0d7-4eb29eb51f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e629da-baa9-465d-954a-7a5bc2da991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e1aeec9-1dab-4594-b0d7-4eb29eb51f8b" xsi:nil="true"/>
  </documentManagement>
</p:properties>
</file>

<file path=customXml/itemProps1.xml><?xml version="1.0" encoding="utf-8"?>
<ds:datastoreItem xmlns:ds="http://schemas.openxmlformats.org/officeDocument/2006/customXml" ds:itemID="{1BB9CD0C-E90C-4AF2-9E22-A933F0D414B5}">
  <ds:schemaRefs>
    <ds:schemaRef ds:uri="http://schemas.microsoft.com/sharepoint/v3/contenttype/forms"/>
  </ds:schemaRefs>
</ds:datastoreItem>
</file>

<file path=customXml/itemProps2.xml><?xml version="1.0" encoding="utf-8"?>
<ds:datastoreItem xmlns:ds="http://schemas.openxmlformats.org/officeDocument/2006/customXml" ds:itemID="{496F6357-F56C-40C4-9BBE-B50C35E001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1aeec9-1dab-4594-b0d7-4eb29eb51f8b"/>
    <ds:schemaRef ds:uri="92e629da-baa9-465d-954a-7a5bc2da99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B1DD33-4086-443F-BB26-F1E9B798AE4C}">
  <ds:schemaRefs>
    <ds:schemaRef ds:uri="3e1aeec9-1dab-4594-b0d7-4eb29eb51f8b"/>
    <ds:schemaRef ds:uri="http://purl.org/dc/elements/1.1/"/>
    <ds:schemaRef ds:uri="http://purl.org/dc/dcmitype/"/>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92e629da-baa9-465d-954a-7a5bc2da991f"/>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222</TotalTime>
  <Words>781</Words>
  <Application>Microsoft Macintosh PowerPoint</Application>
  <PresentationFormat>Widescreen</PresentationFormat>
  <Paragraphs>54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Eigerdals Regular</vt:lpstr>
      <vt:lpstr>Calibri</vt:lpstr>
      <vt:lpstr>Open Sans Semibold</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Mark Prentice</dc:creator>
  <cp:keywords/>
  <dc:description/>
  <cp:lastModifiedBy>Mark Prentice</cp:lastModifiedBy>
  <cp:revision>50</cp:revision>
  <dcterms:created xsi:type="dcterms:W3CDTF">2023-06-20T11:09:13Z</dcterms:created>
  <dcterms:modified xsi:type="dcterms:W3CDTF">2023-09-28T08:53:18Z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0x010100A42345B834DE274C87078C5365A5F6DB</vt:lpwstr>
  </property>
</Properties>
</file>