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4" r:id="rId50"/>
    <p:sldId id="275" r:id="rId51"/>
    <p:sldId id="276" r:id="rId52"/>
    <p:sldId id="277" r:id="rId53"/>
    <p:sldId id="278" r:id="rId54"/>
    <p:sldId id="279" r:id="rId55"/>
    <p:sldId id="280" r:id="rId56"/>
    <p:sldId id="281" r:id="rId57"/>
    <p:sldId id="282" r:id="rId58"/>
    <p:sldId id="283" r:id="rId59"/>
    <p:sldId id="284" r:id="rId60"/>
    <p:sldId id="285" r:id="rId61"/>
    <p:sldId id="286" r:id="rId62"/>
    <p:sldId id="287" r:id="rId63"/>
    <p:sldId id="288" r:id="rId64"/>
    <p:sldId id="289" r:id="rId65"/>
    <p:sldId id="290" r:id="rId66"/>
    <p:sldId id="291" r:id="rId67"/>
    <p:sldId id="292" r:id="rId68"/>
  </p:sldIdLst>
  <p:sldSz cx="18288000" cy="10287000"/>
  <p:notesSz cx="6858000" cy="9144000"/>
  <p:embeddedFontLst>
    <p:embeddedFont>
      <p:font typeface="Oswald" charset="1" panose="00000500000000000000"/>
      <p:regular r:id="rId6"/>
    </p:embeddedFont>
    <p:embeddedFont>
      <p:font typeface="Oswald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Cabin" charset="1" panose="00000500000000000000"/>
      <p:regular r:id="rId12"/>
    </p:embeddedFont>
    <p:embeddedFont>
      <p:font typeface="Cabin Bold" charset="1" panose="00000800000000000000"/>
      <p:regular r:id="rId13"/>
    </p:embeddedFont>
    <p:embeddedFont>
      <p:font typeface="Cabin Italics" charset="1" panose="00000500000000000000"/>
      <p:regular r:id="rId14"/>
    </p:embeddedFont>
    <p:embeddedFont>
      <p:font typeface="Cabin Bold Italics" charset="1" panose="00000800000000000000"/>
      <p:regular r:id="rId15"/>
    </p:embeddedFont>
    <p:embeddedFont>
      <p:font typeface="Cabin Medium" charset="1" panose="00000600000000000000"/>
      <p:regular r:id="rId16"/>
    </p:embeddedFont>
    <p:embeddedFont>
      <p:font typeface="Cabin Medium Italics" charset="1" panose="00000600000000000000"/>
      <p:regular r:id="rId17"/>
    </p:embeddedFont>
    <p:embeddedFont>
      <p:font typeface="Cabin Semi-Bold" charset="1" panose="00000700000000000000"/>
      <p:regular r:id="rId18"/>
    </p:embeddedFont>
    <p:embeddedFont>
      <p:font typeface="Cabin Semi-Bold Italics" charset="1" panose="00000700000000000000"/>
      <p:regular r:id="rId19"/>
    </p:embeddedFont>
    <p:embeddedFont>
      <p:font typeface="Open Sans" charset="1" panose="00000000000000000000"/>
      <p:regular r:id="rId20"/>
    </p:embeddedFont>
    <p:embeddedFont>
      <p:font typeface="Open Sans Bold" charset="1" panose="00000000000000000000"/>
      <p:regular r:id="rId21"/>
    </p:embeddedFont>
    <p:embeddedFont>
      <p:font typeface="Open Sans Italics" charset="1" panose="00000000000000000000"/>
      <p:regular r:id="rId22"/>
    </p:embeddedFont>
    <p:embeddedFont>
      <p:font typeface="Open Sans Bold Italics" charset="1" panose="00000000000000000000"/>
      <p:regular r:id="rId23"/>
    </p:embeddedFont>
    <p:embeddedFont>
      <p:font typeface="Open Sans Light" charset="1" panose="00000000000000000000"/>
      <p:regular r:id="rId24"/>
    </p:embeddedFont>
    <p:embeddedFont>
      <p:font typeface="Open Sans Light Italics" charset="1" panose="00000000000000000000"/>
      <p:regular r:id="rId25"/>
    </p:embeddedFont>
    <p:embeddedFont>
      <p:font typeface="Open Sans Medium" charset="1" panose="00000000000000000000"/>
      <p:regular r:id="rId26"/>
    </p:embeddedFont>
    <p:embeddedFont>
      <p:font typeface="Open Sans Medium Italics" charset="1" panose="00000000000000000000"/>
      <p:regular r:id="rId27"/>
    </p:embeddedFont>
    <p:embeddedFont>
      <p:font typeface="Open Sans Semi-Bold" charset="1" panose="00000000000000000000"/>
      <p:regular r:id="rId28"/>
    </p:embeddedFont>
    <p:embeddedFont>
      <p:font typeface="Open Sans Semi-Bold Italics" charset="1" panose="00000000000000000000"/>
      <p:regular r:id="rId29"/>
    </p:embeddedFont>
    <p:embeddedFont>
      <p:font typeface="Open Sans Ultra-Bold" charset="1" panose="00000000000000000000"/>
      <p:regular r:id="rId30"/>
    </p:embeddedFont>
    <p:embeddedFont>
      <p:font typeface="Open Sans Ultra-Bold Italics" charset="1" panose="000000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font" Target="fonts/font26.fntdata"/><Relationship Id="rId21" Type="http://schemas.openxmlformats.org/officeDocument/2006/relationships/font" Target="fonts/font21.fntdata"/><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7" Type="http://schemas.openxmlformats.org/officeDocument/2006/relationships/font" Target="fonts/font7.fntdata"/><Relationship Id="rId71" Type="http://schemas.openxmlformats.org/officeDocument/2006/relationships/customXml" Target="../customXml/item3.xml"/><Relationship Id="rId16" Type="http://schemas.openxmlformats.org/officeDocument/2006/relationships/font" Target="fonts/font16.fntdata"/><Relationship Id="rId2" Type="http://schemas.openxmlformats.org/officeDocument/2006/relationships/presProps" Target="presProps.xml"/><Relationship Id="rId29" Type="http://schemas.openxmlformats.org/officeDocument/2006/relationships/font" Target="fonts/font29.fntdata"/><Relationship Id="rId11" Type="http://schemas.openxmlformats.org/officeDocument/2006/relationships/font" Target="fonts/font11.fntdata"/><Relationship Id="rId24" Type="http://schemas.openxmlformats.org/officeDocument/2006/relationships/font" Target="fonts/font24.fntdata"/><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5" Type="http://schemas.openxmlformats.org/officeDocument/2006/relationships/tableStyles" Target="tableStyles.xml"/><Relationship Id="rId61" Type="http://schemas.openxmlformats.org/officeDocument/2006/relationships/slide" Target="slides/slide30.xml"/><Relationship Id="rId19" Type="http://schemas.openxmlformats.org/officeDocument/2006/relationships/font" Target="fonts/font19.fntdata"/><Relationship Id="rId14" Type="http://schemas.openxmlformats.org/officeDocument/2006/relationships/font" Target="fonts/font14.fntdata"/><Relationship Id="rId22" Type="http://schemas.openxmlformats.org/officeDocument/2006/relationships/font" Target="fonts/font22.fntdata"/><Relationship Id="rId27" Type="http://schemas.openxmlformats.org/officeDocument/2006/relationships/font" Target="fonts/font27.fntdata"/><Relationship Id="rId30" Type="http://schemas.openxmlformats.org/officeDocument/2006/relationships/font" Target="fonts/font30.fntdata"/><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customXml" Target="../customXml/item1.xml"/><Relationship Id="rId51" Type="http://schemas.openxmlformats.org/officeDocument/2006/relationships/slide" Target="slides/slide20.xml"/><Relationship Id="rId8" Type="http://schemas.openxmlformats.org/officeDocument/2006/relationships/font" Target="fonts/font8.fntdata"/><Relationship Id="rId3" Type="http://schemas.openxmlformats.org/officeDocument/2006/relationships/viewProps" Target="viewProps.xml"/><Relationship Id="rId12" Type="http://schemas.openxmlformats.org/officeDocument/2006/relationships/font" Target="fonts/font12.fntdata"/><Relationship Id="rId17" Type="http://schemas.openxmlformats.org/officeDocument/2006/relationships/font" Target="fonts/font17.fntdata"/><Relationship Id="rId25" Type="http://schemas.openxmlformats.org/officeDocument/2006/relationships/font" Target="fonts/font25.fntdata"/><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font" Target="fonts/font20.fntdata"/><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6.fntdata"/><Relationship Id="rId15" Type="http://schemas.openxmlformats.org/officeDocument/2006/relationships/font" Target="fonts/font15.fntdata"/><Relationship Id="rId23" Type="http://schemas.openxmlformats.org/officeDocument/2006/relationships/font" Target="fonts/font23.fntdata"/><Relationship Id="rId28" Type="http://schemas.openxmlformats.org/officeDocument/2006/relationships/font" Target="fonts/font28.fntdata"/><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 Type="http://schemas.openxmlformats.org/officeDocument/2006/relationships/font" Target="fonts/font10.fntdata"/><Relationship Id="rId31" Type="http://schemas.openxmlformats.org/officeDocument/2006/relationships/font" Target="fonts/font31.fntdata"/><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4" Type="http://schemas.openxmlformats.org/officeDocument/2006/relationships/theme" Target="theme/theme1.xml"/><Relationship Id="rId9" Type="http://schemas.openxmlformats.org/officeDocument/2006/relationships/font" Target="fonts/font9.fntdata"/><Relationship Id="rId13" Type="http://schemas.openxmlformats.org/officeDocument/2006/relationships/font" Target="fonts/font13.fntdata"/><Relationship Id="rId18" Type="http://schemas.openxmlformats.org/officeDocument/2006/relationships/font" Target="fonts/font18.fntdata"/><Relationship Id="rId39" Type="http://schemas.openxmlformats.org/officeDocument/2006/relationships/slide" Target="slides/slide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www.churchofengland.org/resources/digital-labs/blogs/show-your-church-ready-welcome-christmas-join-social-media" TargetMode="External" Type="http://schemas.openxmlformats.org/officeDocument/2006/relationships/hyperlink"/><Relationship Id="rId4" Target="https://www.churchofengland.org/resources/digital-labs/blogs/your-great-invitation-get-inspired-other-churches" TargetMode="External" Type="http://schemas.openxmlformats.org/officeDocument/2006/relationships/hyperlink"/><Relationship Id="rId5" Target="../media/image2.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achurchnearyou.zendesk.com/hc/en-us/articles/4417484183057-Using-the-Resource-Hub" TargetMode="External" Type="http://schemas.openxmlformats.org/officeDocument/2006/relationships/hyperlink"/><Relationship Id="rId4" Target="https://www.achurchnearyou.com/hub/media-asset-generator/christmas/" TargetMode="External" Type="http://schemas.openxmlformats.org/officeDocument/2006/relationships/hyperlink"/><Relationship Id="rId5" Target="../media/image2.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www.facebook.com/help/174846215904356" TargetMode="External" Type="http://schemas.openxmlformats.org/officeDocument/2006/relationships/hyperlink"/><Relationship Id="rId4" Target="https://napoleoncat.com/blog/best-christmas-hashtags/" TargetMode="External" Type="http://schemas.openxmlformats.org/officeDocument/2006/relationships/hyperlink"/><Relationship Id="rId5" Target="../media/image2.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blog.hubspot.com/marketing/how-to-poll-instagram" TargetMode="External" Type="http://schemas.openxmlformats.org/officeDocument/2006/relationships/hyperlink"/><Relationship Id="rId4" Target="https://www.socialpilot.co/facebook-marketing/how-to-do-a-poll-on-facebook" TargetMode="External" Type="http://schemas.openxmlformats.org/officeDocument/2006/relationships/hyperlink"/><Relationship Id="rId5" Target="https://apps.uk/how-to-make-a-poll-on-tiktok/" TargetMode="External" Type="http://schemas.openxmlformats.org/officeDocument/2006/relationships/hyperlink"/><Relationship Id="rId6" Target="https://searchengineland.com/polls-survey-great-content-407960" TargetMode="External" Type="http://schemas.openxmlformats.org/officeDocument/2006/relationships/hyperlink"/><Relationship Id="rId7" Target="../media/image2.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www.socialmediatoday.com/social-business/how-properly-re-post-user-generated-content-social-networks" TargetMode="External" Type="http://schemas.openxmlformats.org/officeDocument/2006/relationships/hyperlink"/><Relationship Id="rId4"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https://www.churchofengland.org/faith-calling/what-we-believe/advent-and-christmas/follow-star-join-song-resources-churches" TargetMode="External" Type="http://schemas.openxmlformats.org/officeDocument/2006/relationships/hyperlink"/><Relationship Id="rId2" Target="../media/image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2.pn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www.capcut.com/tools/auto-video-editor" TargetMode="External" Type="http://schemas.openxmlformats.org/officeDocument/2006/relationships/hyperlink"/><Relationship Id="rId4" Target="../media/image2.pn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bulk.ly/how-to-stand-out-on-social-media/" TargetMode="External" Type="http://schemas.openxmlformats.org/officeDocument/2006/relationships/hyperlink"/><Relationship Id="rId4" Target="../media/image2.pn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www.churchofengland.org/resources/digital-labs/blogs/filming-and-photography-churches-consent-and-gdpr" TargetMode="External" Type="http://schemas.openxmlformats.org/officeDocument/2006/relationships/hyperlink"/><Relationship Id="rId4" Target="../media/image2.png" Type="http://schemas.openxmlformats.org/officeDocument/2006/relationships/image"/></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www.churchofengland.org/resources/digital-labs/blogs/filming-and-photography-churches-consent-and-gdpr" TargetMode="External" Type="http://schemas.openxmlformats.org/officeDocument/2006/relationships/hyperlink"/><Relationship Id="rId4" Target="../media/image2.png" Type="http://schemas.openxmlformats.org/officeDocument/2006/relationships/image"/></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2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s>
</file>

<file path=ppt/slides/_rels/slide3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3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4.png" Type="http://schemas.openxmlformats.org/officeDocument/2006/relationships/image"/></Relationships>
</file>

<file path=ppt/slides/_rels/slide3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4.png" Type="http://schemas.openxmlformats.org/officeDocument/2006/relationships/image"/></Relationships>
</file>

<file path=ppt/slides/_rels/slide3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4.png" Type="http://schemas.openxmlformats.org/officeDocument/2006/relationships/image"/></Relationships>
</file>

<file path=ppt/slides/_rels/slide3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3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3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3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achurchnearyou.zendesk.com/hc/en-us/articles/4417483939473-Add-tag-and-edit-services-or-events" TargetMode="External" Type="http://schemas.openxmlformats.org/officeDocument/2006/relationships/hyperlink"/><Relationship Id="rId4" Target="../media/image2.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www.churchofengland.org/resources/digital-labs/blogs/five-digital-ideas-inviting-your-community-church-advent-and-christmas" TargetMode="External" Type="http://schemas.openxmlformats.org/officeDocument/2006/relationships/hyperlink"/><Relationship Id="rId4" Target="https://www.churchofengland.org/resources/digital-labs/blogs/graphic-design-tips-churches" TargetMode="External" Type="http://schemas.openxmlformats.org/officeDocument/2006/relationships/hyperlink"/><Relationship Id="rId5"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
        <p:nvSpPr>
          <p:cNvPr name="TextBox 4" id="4"/>
          <p:cNvSpPr txBox="true"/>
          <p:nvPr/>
        </p:nvSpPr>
        <p:spPr>
          <a:xfrm rot="0">
            <a:off x="7426149" y="942975"/>
            <a:ext cx="9833151" cy="746761"/>
          </a:xfrm>
          <a:prstGeom prst="rect">
            <a:avLst/>
          </a:prstGeom>
        </p:spPr>
        <p:txBody>
          <a:bodyPr anchor="t" rtlCol="false" tIns="0" lIns="0" bIns="0" rIns="0">
            <a:spAutoFit/>
          </a:bodyPr>
          <a:lstStyle/>
          <a:p>
            <a:pPr algn="r">
              <a:lnSpc>
                <a:spcPts val="6089"/>
              </a:lnSpc>
            </a:pPr>
            <a:r>
              <a:rPr lang="en-US" sz="4349">
                <a:solidFill>
                  <a:srgbClr val="282B7E"/>
                </a:solidFill>
                <a:latin typeface="Cabin Semi-Bold"/>
              </a:rPr>
              <a:t>DIGITAL PROMO PLANNER 2023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227543"/>
          <a:ext cx="16596430" cy="7130871"/>
        </p:xfrm>
        <a:graphic>
          <a:graphicData uri="http://schemas.openxmlformats.org/drawingml/2006/table">
            <a:tbl>
              <a:tblPr/>
              <a:tblGrid>
                <a:gridCol w="4943482"/>
                <a:gridCol w="7125096"/>
                <a:gridCol w="4527852"/>
              </a:tblGrid>
              <a:tr h="804398">
                <a:tc>
                  <a:txBody>
                    <a:bodyPr anchor="t" rtlCol="false"/>
                    <a:lstStyle/>
                    <a:p>
                      <a:pPr algn="ctr">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ctr">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ctr">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700479">
                <a:tc>
                  <a:txBody>
                    <a:bodyPr anchor="t" rtlCol="false"/>
                    <a:lstStyle/>
                    <a:p>
                      <a:pPr algn="l">
                        <a:lnSpc>
                          <a:spcPts val="2520"/>
                        </a:lnSpc>
                        <a:defRPr/>
                      </a:pPr>
                      <a:r>
                        <a:rPr lang="en-US" sz="1800">
                          <a:solidFill>
                            <a:srgbClr val="282B7E"/>
                          </a:solidFill>
                          <a:latin typeface="Cabin"/>
                        </a:rPr>
                        <a:t>Share a link to your event in a local community Facebook group, page or WhatsApp group, saying that everyone is welcome.</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a:rPr>
                        <a:t>Ask people in your church to share the event with their friends or groups on Facebook or WhatsApp. You can re-use your event flyer image to share across these platforms, on Stories and always make sure you add the link to the event.</a:t>
                      </a:r>
                      <a:endParaRPr lang="en-US" sz="1100"/>
                    </a:p>
                    <a:p>
                      <a:pPr>
                        <a:lnSpc>
                          <a:spcPts val="2520"/>
                        </a:lnSpc>
                      </a:pPr>
                    </a:p>
                    <a:p>
                      <a:pPr>
                        <a:lnSpc>
                          <a:spcPts val="2520"/>
                        </a:lnSpc>
                      </a:pPr>
                      <a:r>
                        <a:rPr lang="en-US" sz="1800">
                          <a:solidFill>
                            <a:srgbClr val="282B7E"/>
                          </a:solidFill>
                          <a:latin typeface="Cabin"/>
                        </a:rPr>
                        <a:t>To go the extra mile you can add a QR code to your images to allow people to access the link quicker.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r>
                        <a:rPr lang="en-US" sz="1800" u="sng">
                          <a:solidFill>
                            <a:srgbClr val="282B7E"/>
                          </a:solidFill>
                          <a:latin typeface="Cabin Medium"/>
                          <a:hlinkClick r:id="rId3" tooltip="https://www.churchofengland.org/resources/digital-labs/blogs/show-your-church-ready-welcome-christmas-join-social-media"/>
                        </a:rPr>
                        <a:t>Show your church is ready to welcome this Christmas: Join in on social media</a:t>
                      </a:r>
                      <a:endParaRPr lang="en-US" sz="1100"/>
                    </a:p>
                    <a:p>
                      <a:pPr marL="388620" indent="-194310" lvl="1">
                        <a:lnSpc>
                          <a:spcPts val="2520"/>
                        </a:lnSpc>
                        <a:buFont typeface="Arial"/>
                        <a:buChar char="•"/>
                      </a:pPr>
                      <a:r>
                        <a:rPr lang="en-US" sz="1800">
                          <a:solidFill>
                            <a:srgbClr val="282B7E"/>
                          </a:solidFill>
                          <a:latin typeface="Cabin"/>
                        </a:rPr>
                        <a:t>Take inspiration from last year’s campaign,</a:t>
                      </a:r>
                      <a:r>
                        <a:rPr lang="en-US" sz="1800" u="sng">
                          <a:solidFill>
                            <a:srgbClr val="282B7E"/>
                          </a:solidFill>
                          <a:latin typeface="Cabin"/>
                          <a:hlinkClick r:id="rId4" tooltip="https://www.churchofengland.org/resources/digital-labs/blogs/your-great-invitation-get-inspired-other-churches"/>
                        </a:rPr>
                        <a:t> The Great Invitation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3625994">
                <a:tc>
                  <a:txBody>
                    <a:bodyPr anchor="t" rtlCol="false"/>
                    <a:lstStyle/>
                    <a:p>
                      <a:pPr algn="ctr">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ctr">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ctr">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26024" y="1561446"/>
            <a:ext cx="272908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Six weeks to go</a:t>
            </a:r>
          </a:p>
        </p:txBody>
      </p:sp>
      <p:sp>
        <p:nvSpPr>
          <p:cNvPr name="Freeform 6" id="6"/>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5"/>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1028700" y="2227543"/>
          <a:ext cx="16596430" cy="6437358"/>
        </p:xfrm>
        <a:graphic>
          <a:graphicData uri="http://schemas.openxmlformats.org/drawingml/2006/table">
            <a:tbl>
              <a:tblPr/>
              <a:tblGrid>
                <a:gridCol w="4943482"/>
                <a:gridCol w="6689678"/>
                <a:gridCol w="4963271"/>
              </a:tblGrid>
              <a:tr h="804864">
                <a:tc>
                  <a:txBody>
                    <a:bodyPr anchor="t" rtlCol="false"/>
                    <a:lstStyle/>
                    <a:p>
                      <a:pPr algn="l">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702042">
                <a:tc>
                  <a:txBody>
                    <a:bodyPr anchor="t" rtlCol="false"/>
                    <a:lstStyle/>
                    <a:p>
                      <a:pPr algn="l">
                        <a:lnSpc>
                          <a:spcPts val="2520"/>
                        </a:lnSpc>
                        <a:defRPr/>
                      </a:pPr>
                      <a:r>
                        <a:rPr lang="en-US" sz="1800">
                          <a:solidFill>
                            <a:srgbClr val="282B7E"/>
                          </a:solidFill>
                          <a:latin typeface="Cabin"/>
                        </a:rPr>
                        <a:t>Go to the Resource Hub on AChurchNearYou.com and use the easy graphic or video generator to make an event promo, and post this to your social media with some invitational text. </a:t>
                      </a:r>
                      <a:endParaRPr lang="en-US" sz="1100"/>
                    </a:p>
                    <a:p>
                      <a:pPr>
                        <a:lnSpc>
                          <a:spcPts val="2520"/>
                        </a:lnSpc>
                      </a:pPr>
                      <a:r>
                        <a:rPr lang="en-US" sz="1800">
                          <a:solidFill>
                            <a:srgbClr val="282B7E"/>
                          </a:solidFill>
                          <a:latin typeface="Cabin"/>
                        </a:rPr>
                        <a:t>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a:rPr>
                        <a:t>Ask people in your church to share the event with their friends or groups on Facebook or WhatsApp.  </a:t>
                      </a:r>
                      <a:endParaRPr lang="en-US" sz="1100"/>
                    </a:p>
                    <a:p>
                      <a:pPr>
                        <a:lnSpc>
                          <a:spcPts val="2520"/>
                        </a:lnSpc>
                      </a:pPr>
                      <a:r>
                        <a:rPr lang="en-US" sz="1800">
                          <a:solidFill>
                            <a:srgbClr val="282B7E"/>
                          </a:solidFill>
                          <a:latin typeface="Cabin"/>
                        </a:rPr>
                        <a:t>You can share information about your event or share a Bible verse, carol lyrics quiz and anything that you think your audience will be interested in - which will also link to you inviting them to your events and services.</a:t>
                      </a:r>
                    </a:p>
                    <a:p>
                      <a:pPr>
                        <a:lnSpc>
                          <a:spcPts val="2520"/>
                        </a:lnSpc>
                      </a:pPr>
                      <a:r>
                        <a:rPr lang="en-US" sz="1800">
                          <a:solidFill>
                            <a:srgbClr val="282B7E"/>
                          </a:solidFill>
                          <a:latin typeface="Cabin"/>
                        </a:rPr>
                        <a:t>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r>
                        <a:rPr lang="en-US" sz="1800" u="sng">
                          <a:solidFill>
                            <a:srgbClr val="282B7E"/>
                          </a:solidFill>
                          <a:latin typeface="Cabin"/>
                          <a:hlinkClick r:id="rId3" tooltip="https://achurchnearyou.zendesk.com/hc/en-us/articles/4417484183057-Using-the-Resource-Hub"/>
                        </a:rPr>
                        <a:t>Using the Resource Hub</a:t>
                      </a:r>
                      <a:endParaRPr lang="en-US" sz="1100"/>
                    </a:p>
                    <a:p>
                      <a:pPr marL="388620" indent="-194310" lvl="1">
                        <a:lnSpc>
                          <a:spcPts val="2520"/>
                        </a:lnSpc>
                        <a:buFont typeface="Arial"/>
                        <a:buChar char="•"/>
                      </a:pPr>
                      <a:r>
                        <a:rPr lang="en-US" sz="1800" u="sng">
                          <a:solidFill>
                            <a:srgbClr val="282B7E"/>
                          </a:solidFill>
                          <a:latin typeface="Cabin"/>
                          <a:hlinkClick r:id="rId4" tooltip="https://www.achurchnearyou.com/hub/media-asset-generator/christmas/"/>
                        </a:rPr>
                        <a:t>Custom graphic and video generator</a:t>
                      </a:r>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93045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54599" y="1561446"/>
            <a:ext cx="4448889"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Five weeks to go</a:t>
            </a:r>
          </a:p>
        </p:txBody>
      </p:sp>
      <p:sp>
        <p:nvSpPr>
          <p:cNvPr name="Freeform 6" id="6"/>
          <p:cNvSpPr/>
          <p:nvPr/>
        </p:nvSpPr>
        <p:spPr>
          <a:xfrm flipH="false" flipV="false" rot="0">
            <a:off x="13079093" y="8797168"/>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5"/>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227543"/>
          <a:ext cx="16596430" cy="6444876"/>
        </p:xfrm>
        <a:graphic>
          <a:graphicData uri="http://schemas.openxmlformats.org/drawingml/2006/table">
            <a:tbl>
              <a:tblPr/>
              <a:tblGrid>
                <a:gridCol w="4943482"/>
                <a:gridCol w="7125096"/>
                <a:gridCol w="4527852"/>
              </a:tblGrid>
              <a:tr h="804858">
                <a:tc>
                  <a:txBody>
                    <a:bodyPr anchor="t" rtlCol="false"/>
                    <a:lstStyle/>
                    <a:p>
                      <a:pPr algn="l">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378317">
                <a:tc>
                  <a:txBody>
                    <a:bodyPr anchor="t" rtlCol="false"/>
                    <a:lstStyle/>
                    <a:p>
                      <a:pPr algn="l">
                        <a:lnSpc>
                          <a:spcPts val="2520"/>
                        </a:lnSpc>
                        <a:defRPr/>
                      </a:pPr>
                      <a:endParaRPr lang="en-US" sz="1100"/>
                    </a:p>
                    <a:p>
                      <a:pPr>
                        <a:lnSpc>
                          <a:spcPts val="2520"/>
                        </a:lnSpc>
                      </a:pPr>
                      <a:r>
                        <a:rPr lang="en-US" sz="1800">
                          <a:solidFill>
                            <a:srgbClr val="282B7E"/>
                          </a:solidFill>
                          <a:latin typeface="Cabin"/>
                        </a:rPr>
                        <a:t>Take and share pictures of your church building being decorated for Christmas. Include the volunteers (with their permission).</a:t>
                      </a:r>
                    </a:p>
                    <a:p>
                      <a:pPr>
                        <a:lnSpc>
                          <a:spcPts val="2520"/>
                        </a:lnSpc>
                      </a:pPr>
                      <a:r>
                        <a:rPr lang="en-US" sz="1800">
                          <a:solidFill>
                            <a:srgbClr val="282B7E"/>
                          </a:solidFill>
                          <a:latin typeface="Cabin"/>
                        </a:rPr>
                        <a:t>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a:rPr>
                        <a:t>Use the campaign hashtags  #FollowTheStar &amp; #JoinTheSong and any local hashtags such as #Corby, and tag your local diocese.</a:t>
                      </a:r>
                      <a:endParaRPr lang="en-US" sz="1100"/>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r>
                        <a:rPr lang="en-US" sz="1800" u="sng">
                          <a:solidFill>
                            <a:srgbClr val="282B7E"/>
                          </a:solidFill>
                          <a:latin typeface="Cabin"/>
                          <a:hlinkClick r:id="rId3" tooltip="https://www.facebook.com/help/174846215904356"/>
                        </a:rPr>
                        <a:t>How to add a location to a post</a:t>
                      </a:r>
                      <a:endParaRPr lang="en-US" sz="1100"/>
                    </a:p>
                    <a:p>
                      <a:pPr marL="388620" indent="-194310" lvl="1">
                        <a:lnSpc>
                          <a:spcPts val="2520"/>
                        </a:lnSpc>
                        <a:buFont typeface="Arial"/>
                        <a:buChar char="•"/>
                      </a:pPr>
                      <a:r>
                        <a:rPr lang="en-US" sz="1800" u="sng">
                          <a:solidFill>
                            <a:srgbClr val="282B7E"/>
                          </a:solidFill>
                          <a:latin typeface="Cabin"/>
                          <a:hlinkClick r:id="rId4" tooltip="https://napoleoncat.com/blog/best-christmas-hashtags/"/>
                        </a:rPr>
                        <a:t>Popular hashtags from last year</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3261701">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54599" y="1561446"/>
            <a:ext cx="3708051"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Four weeks to go</a:t>
            </a:r>
          </a:p>
        </p:txBody>
      </p:sp>
      <p:sp>
        <p:nvSpPr>
          <p:cNvPr name="Freeform 6" id="6"/>
          <p:cNvSpPr/>
          <p:nvPr/>
        </p:nvSpPr>
        <p:spPr>
          <a:xfrm flipH="false" flipV="false" rot="0">
            <a:off x="13079093" y="8797168"/>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5"/>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1028700" y="2227543"/>
          <a:ext cx="16596430" cy="6195365"/>
        </p:xfrm>
        <a:graphic>
          <a:graphicData uri="http://schemas.openxmlformats.org/drawingml/2006/table">
            <a:tbl>
              <a:tblPr/>
              <a:tblGrid>
                <a:gridCol w="4943482"/>
                <a:gridCol w="5638721"/>
                <a:gridCol w="6014227"/>
              </a:tblGrid>
              <a:tr h="805051">
                <a:tc>
                  <a:txBody>
                    <a:bodyPr anchor="t" rtlCol="false"/>
                    <a:lstStyle/>
                    <a:p>
                      <a:pPr algn="ctr">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ctr">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ctr">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695157">
                <a:tc>
                  <a:txBody>
                    <a:bodyPr anchor="t" rtlCol="false"/>
                    <a:lstStyle/>
                    <a:p>
                      <a:pPr algn="l">
                        <a:lnSpc>
                          <a:spcPts val="2520"/>
                        </a:lnSpc>
                        <a:defRPr/>
                      </a:pPr>
                      <a:endParaRPr lang="en-US" sz="1100"/>
                    </a:p>
                    <a:p>
                      <a:pPr>
                        <a:lnSpc>
                          <a:spcPts val="2520"/>
                        </a:lnSpc>
                      </a:pPr>
                      <a:r>
                        <a:rPr lang="en-US" sz="1800">
                          <a:solidFill>
                            <a:srgbClr val="282B7E"/>
                          </a:solidFill>
                          <a:latin typeface="Cabin"/>
                        </a:rPr>
                        <a:t>Share a ‘poll’ post related to the event e.g. ‘What carol are you hoping you’ll hear at our carol service?’ Or, just ask your question in a normal text or video post, asking people to share their answers in the comments.</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p>
                      <a:pPr>
                        <a:lnSpc>
                          <a:spcPts val="2520"/>
                        </a:lnSpc>
                      </a:pPr>
                      <a:r>
                        <a:rPr lang="en-US" sz="1800">
                          <a:solidFill>
                            <a:srgbClr val="282B7E"/>
                          </a:solidFill>
                          <a:latin typeface="Cabin"/>
                        </a:rPr>
                        <a:t>Line up a few people in advance who are happy to look out for the poll and complete it early, to encourage others to also take part. Make another post sharing the results.</a:t>
                      </a:r>
                    </a:p>
                    <a:p>
                      <a:pPr>
                        <a:lnSpc>
                          <a:spcPts val="2520"/>
                        </a:lnSpc>
                      </a:pPr>
                      <a:r>
                        <a:rPr lang="en-US" sz="1800">
                          <a:solidFill>
                            <a:srgbClr val="282B7E"/>
                          </a:solidFill>
                          <a:latin typeface="Cabin"/>
                        </a:rPr>
                        <a:t>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r>
                        <a:rPr lang="en-US" sz="1800" spc="-44" u="sng">
                          <a:solidFill>
                            <a:srgbClr val="282B7E"/>
                          </a:solidFill>
                          <a:latin typeface="Cabin"/>
                          <a:hlinkClick r:id="rId3" tooltip="https://blog.hubspot.com/marketing/how-to-poll-instagram"/>
                        </a:rPr>
                        <a:t>How To Do a Poll on Instagram: A Beginner's Guide</a:t>
                      </a:r>
                      <a:endParaRPr lang="en-US" sz="1100"/>
                    </a:p>
                    <a:p>
                      <a:pPr marL="388620" indent="-194310" lvl="1">
                        <a:lnSpc>
                          <a:spcPts val="2520"/>
                        </a:lnSpc>
                        <a:buFont typeface="Arial"/>
                        <a:buChar char="•"/>
                      </a:pPr>
                      <a:r>
                        <a:rPr lang="en-US" sz="1800" spc="-44" u="sng">
                          <a:solidFill>
                            <a:srgbClr val="282B7E"/>
                          </a:solidFill>
                          <a:latin typeface="Cabin"/>
                          <a:hlinkClick r:id="rId4" tooltip="https://www.socialpilot.co/facebook-marketing/how-to-do-a-poll-on-facebook"/>
                        </a:rPr>
                        <a:t>The Complete Guide on How to do a Poll on Facebook</a:t>
                      </a:r>
                    </a:p>
                    <a:p>
                      <a:pPr marL="388620" indent="-194310" lvl="1">
                        <a:lnSpc>
                          <a:spcPts val="2520"/>
                        </a:lnSpc>
                        <a:buFont typeface="Arial"/>
                        <a:buChar char="•"/>
                      </a:pPr>
                      <a:r>
                        <a:rPr lang="en-US" sz="1800" spc="-44" u="sng">
                          <a:solidFill>
                            <a:srgbClr val="282B7E"/>
                          </a:solidFill>
                          <a:latin typeface="Cabin"/>
                          <a:hlinkClick r:id="rId5" tooltip="https://apps.uk/how-to-make-a-poll-on-tiktok/"/>
                        </a:rPr>
                        <a:t>Creating the Perfect Poll on TikTok</a:t>
                      </a:r>
                    </a:p>
                    <a:p>
                      <a:pPr marL="388620" indent="-194310" lvl="1">
                        <a:lnSpc>
                          <a:spcPts val="2520"/>
                        </a:lnSpc>
                        <a:buFont typeface="Arial"/>
                        <a:buChar char="•"/>
                      </a:pPr>
                      <a:r>
                        <a:rPr lang="en-US" sz="1800" spc="-44" u="sng">
                          <a:solidFill>
                            <a:srgbClr val="282B7E"/>
                          </a:solidFill>
                          <a:latin typeface="Cabin"/>
                          <a:hlinkClick r:id="rId6" tooltip="https://searchengineland.com/polls-survey-great-content-407960"/>
                        </a:rPr>
                        <a:t>How to turn polls and surveys into great content</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695157">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35549" y="1453515"/>
            <a:ext cx="393106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Three weeks to go</a:t>
            </a:r>
          </a:p>
        </p:txBody>
      </p:sp>
      <p:sp>
        <p:nvSpPr>
          <p:cNvPr name="Freeform 6" id="6"/>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7"/>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227543"/>
          <a:ext cx="16596430" cy="6445800"/>
        </p:xfrm>
        <a:graphic>
          <a:graphicData uri="http://schemas.openxmlformats.org/drawingml/2006/table">
            <a:tbl>
              <a:tblPr/>
              <a:tblGrid>
                <a:gridCol w="4943482"/>
                <a:gridCol w="7125096"/>
                <a:gridCol w="4527852"/>
              </a:tblGrid>
              <a:tr h="804857">
                <a:tc>
                  <a:txBody>
                    <a:bodyPr anchor="t" rtlCol="false"/>
                    <a:lstStyle/>
                    <a:p>
                      <a:pPr algn="ctr">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ctr">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ctr">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385827">
                <a:tc>
                  <a:txBody>
                    <a:bodyPr anchor="t" rtlCol="false"/>
                    <a:lstStyle/>
                    <a:p>
                      <a:pPr algn="l">
                        <a:lnSpc>
                          <a:spcPts val="2520"/>
                        </a:lnSpc>
                        <a:defRPr/>
                      </a:pPr>
                      <a:r>
                        <a:rPr lang="en-US" sz="1800">
                          <a:solidFill>
                            <a:srgbClr val="282B7E"/>
                          </a:solidFill>
                          <a:latin typeface="Cabin"/>
                        </a:rPr>
                        <a:t>Retweet, repost or reshare Christmas content from the social media accounts of the Church of England or your diocese. </a:t>
                      </a:r>
                      <a:endParaRPr lang="en-US" sz="1100"/>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p>
                      <a:pPr>
                        <a:lnSpc>
                          <a:spcPts val="2520"/>
                        </a:lnSpc>
                      </a:pPr>
                      <a:r>
                        <a:rPr lang="en-US" sz="1800">
                          <a:solidFill>
                            <a:srgbClr val="282B7E"/>
                          </a:solidFill>
                          <a:latin typeface="Cabin"/>
                        </a:rPr>
                        <a:t>Include a comment from your church to provide a local angle</a:t>
                      </a:r>
                    </a:p>
                    <a:p>
                      <a:pPr>
                        <a:lnSpc>
                          <a:spcPts val="2520"/>
                        </a:lnSpc>
                      </a:pPr>
                      <a:r>
                        <a:rPr lang="en-US" sz="1800">
                          <a:solidFill>
                            <a:srgbClr val="282B7E"/>
                          </a:solidFill>
                          <a:latin typeface="Cabin"/>
                        </a:rPr>
                        <a:t>for example, if you share a post with the national Christmas video,  repost it with text such as, ‘Come and celebrate Christmas in [Winchester]!’ followed by your event details.</a:t>
                      </a:r>
                    </a:p>
                    <a:p>
                      <a:pPr>
                        <a:lnSpc>
                          <a:spcPts val="2520"/>
                        </a:lnSpc>
                      </a:pPr>
                      <a:r>
                        <a:rPr lang="en-US" sz="1800">
                          <a:solidFill>
                            <a:srgbClr val="282B7E"/>
                          </a:solidFill>
                          <a:latin typeface="Cabin"/>
                        </a:rPr>
                        <a:t>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u="sng">
                          <a:solidFill>
                            <a:srgbClr val="282B7E"/>
                          </a:solidFill>
                          <a:latin typeface="Cabin Semi-Bold"/>
                          <a:hlinkClick r:id="rId3" tooltip="https://www.socialmediatoday.com/social-business/how-properly-re-post-user-generated-content-social-networks"/>
                        </a:rPr>
                        <a:t>How to Properly Re-Post User-Generated Content on Social Networks</a:t>
                      </a:r>
                      <a:endParaRPr lang="en-US" sz="1100"/>
                    </a:p>
                    <a:p>
                      <a:pPr algn="just">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3255116">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ctr">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35549" y="1453515"/>
            <a:ext cx="3999094"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Two weeks to go</a:t>
            </a:r>
          </a:p>
        </p:txBody>
      </p:sp>
      <p:sp>
        <p:nvSpPr>
          <p:cNvPr name="Freeform 6" id="6"/>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4"/>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2708070" y="3091526"/>
            <a:ext cx="1055214" cy="1055214"/>
          </a:xfrm>
          <a:custGeom>
            <a:avLst/>
            <a:gdLst/>
            <a:ahLst/>
            <a:cxnLst/>
            <a:rect r="r" b="b" t="t" l="l"/>
            <a:pathLst>
              <a:path h="1055214" w="1055214">
                <a:moveTo>
                  <a:pt x="0" y="0"/>
                </a:moveTo>
                <a:lnTo>
                  <a:pt x="1055214" y="0"/>
                </a:lnTo>
                <a:lnTo>
                  <a:pt x="1055214" y="1055214"/>
                </a:lnTo>
                <a:lnTo>
                  <a:pt x="0" y="105521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563884" y="3091526"/>
            <a:ext cx="1064238" cy="987081"/>
          </a:xfrm>
          <a:custGeom>
            <a:avLst/>
            <a:gdLst/>
            <a:ahLst/>
            <a:cxnLst/>
            <a:rect r="r" b="b" t="t" l="l"/>
            <a:pathLst>
              <a:path h="987081" w="1064238">
                <a:moveTo>
                  <a:pt x="0" y="0"/>
                </a:moveTo>
                <a:lnTo>
                  <a:pt x="1064238" y="0"/>
                </a:lnTo>
                <a:lnTo>
                  <a:pt x="1064238" y="987080"/>
                </a:lnTo>
                <a:lnTo>
                  <a:pt x="0" y="9870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3088618"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7"/>
            <a:stretch>
              <a:fillRect l="0" t="0" r="0" b="0"/>
            </a:stretch>
          </a:blipFill>
        </p:spPr>
      </p:sp>
      <p:sp>
        <p:nvSpPr>
          <p:cNvPr name="Freeform 6" id="6"/>
          <p:cNvSpPr/>
          <p:nvPr/>
        </p:nvSpPr>
        <p:spPr>
          <a:xfrm flipH="false" flipV="false" rot="0">
            <a:off x="14387920" y="3091526"/>
            <a:ext cx="625695" cy="1023631"/>
          </a:xfrm>
          <a:custGeom>
            <a:avLst/>
            <a:gdLst/>
            <a:ahLst/>
            <a:cxnLst/>
            <a:rect r="r" b="b" t="t" l="l"/>
            <a:pathLst>
              <a:path h="1023631" w="625695">
                <a:moveTo>
                  <a:pt x="0" y="0"/>
                </a:moveTo>
                <a:lnTo>
                  <a:pt x="625695" y="0"/>
                </a:lnTo>
                <a:lnTo>
                  <a:pt x="625695" y="1023631"/>
                </a:lnTo>
                <a:lnTo>
                  <a:pt x="0" y="102363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266918" y="1405455"/>
            <a:ext cx="5915052" cy="539115"/>
          </a:xfrm>
          <a:prstGeom prst="rect">
            <a:avLst/>
          </a:prstGeom>
        </p:spPr>
        <p:txBody>
          <a:bodyPr anchor="t" rtlCol="false" tIns="0" lIns="0" bIns="0" rIns="0">
            <a:spAutoFit/>
          </a:bodyPr>
          <a:lstStyle/>
          <a:p>
            <a:pPr algn="ctr">
              <a:lnSpc>
                <a:spcPts val="4409"/>
              </a:lnSpc>
            </a:pPr>
            <a:r>
              <a:rPr lang="en-US" sz="3150">
                <a:solidFill>
                  <a:srgbClr val="E79D6A"/>
                </a:solidFill>
                <a:latin typeface="Cabin Bold"/>
              </a:rPr>
              <a:t>DIGITAL PROMO PLANNER 2023</a:t>
            </a:r>
          </a:p>
        </p:txBody>
      </p:sp>
      <p:sp>
        <p:nvSpPr>
          <p:cNvPr name="TextBox 8" id="8"/>
          <p:cNvSpPr txBox="true"/>
          <p:nvPr/>
        </p:nvSpPr>
        <p:spPr>
          <a:xfrm rot="0">
            <a:off x="1266918" y="1968383"/>
            <a:ext cx="2729086" cy="539115"/>
          </a:xfrm>
          <a:prstGeom prst="rect">
            <a:avLst/>
          </a:prstGeom>
        </p:spPr>
        <p:txBody>
          <a:bodyPr anchor="t" rtlCol="false" tIns="0" lIns="0" bIns="0" rIns="0">
            <a:spAutoFit/>
          </a:bodyPr>
          <a:lstStyle/>
          <a:p>
            <a:pPr>
              <a:lnSpc>
                <a:spcPts val="4409"/>
              </a:lnSpc>
            </a:pPr>
            <a:r>
              <a:rPr lang="en-US" sz="3150">
                <a:solidFill>
                  <a:srgbClr val="282B7E"/>
                </a:solidFill>
                <a:latin typeface="Cabin Bold"/>
              </a:rPr>
              <a:t>Overview</a:t>
            </a:r>
          </a:p>
        </p:txBody>
      </p:sp>
      <p:sp>
        <p:nvSpPr>
          <p:cNvPr name="TextBox 9" id="9"/>
          <p:cNvSpPr txBox="true"/>
          <p:nvPr/>
        </p:nvSpPr>
        <p:spPr>
          <a:xfrm rot="0">
            <a:off x="1266918" y="4408093"/>
            <a:ext cx="4277023" cy="306705"/>
          </a:xfrm>
          <a:prstGeom prst="rect">
            <a:avLst/>
          </a:prstGeom>
        </p:spPr>
        <p:txBody>
          <a:bodyPr anchor="t" rtlCol="false" tIns="0" lIns="0" bIns="0" rIns="0">
            <a:spAutoFit/>
          </a:bodyPr>
          <a:lstStyle/>
          <a:p>
            <a:pPr algn="ctr">
              <a:lnSpc>
                <a:spcPts val="2520"/>
              </a:lnSpc>
            </a:pPr>
            <a:r>
              <a:rPr lang="en-US" sz="1800">
                <a:solidFill>
                  <a:srgbClr val="282B7E"/>
                </a:solidFill>
                <a:latin typeface="Cabin Bold"/>
              </a:rPr>
              <a:t>WHAT IS THE DIGITAL PROMO PLANNER?</a:t>
            </a:r>
          </a:p>
        </p:txBody>
      </p:sp>
      <p:sp>
        <p:nvSpPr>
          <p:cNvPr name="TextBox 10" id="10"/>
          <p:cNvSpPr txBox="true"/>
          <p:nvPr/>
        </p:nvSpPr>
        <p:spPr>
          <a:xfrm rot="0">
            <a:off x="1306879" y="4857086"/>
            <a:ext cx="4197102" cy="2506980"/>
          </a:xfrm>
          <a:prstGeom prst="rect">
            <a:avLst/>
          </a:prstGeom>
        </p:spPr>
        <p:txBody>
          <a:bodyPr anchor="t" rtlCol="false" tIns="0" lIns="0" bIns="0" rIns="0">
            <a:spAutoFit/>
          </a:bodyPr>
          <a:lstStyle/>
          <a:p>
            <a:pPr>
              <a:lnSpc>
                <a:spcPts val="2520"/>
              </a:lnSpc>
            </a:pPr>
            <a:r>
              <a:rPr lang="en-US" sz="1800">
                <a:solidFill>
                  <a:srgbClr val="282B7E"/>
                </a:solidFill>
                <a:latin typeface="Cabin"/>
              </a:rPr>
              <a:t>This digital promo planner has been created to support you to make the most of digital platforms to promote your services and events in the lead-up to Advent and Christmas.</a:t>
            </a:r>
          </a:p>
          <a:p>
            <a:pPr>
              <a:lnSpc>
                <a:spcPts val="2520"/>
              </a:lnSpc>
            </a:pPr>
          </a:p>
          <a:p>
            <a:pPr>
              <a:lnSpc>
                <a:spcPts val="2520"/>
              </a:lnSpc>
            </a:pPr>
            <a:r>
              <a:rPr lang="en-US" sz="1800">
                <a:solidFill>
                  <a:srgbClr val="282B7E"/>
                </a:solidFill>
                <a:latin typeface="Cabin"/>
              </a:rPr>
              <a:t>Find out everything you need to know about Follow the Star: Join the Song </a:t>
            </a:r>
            <a:r>
              <a:rPr lang="en-US" sz="1800" u="sng">
                <a:solidFill>
                  <a:srgbClr val="282B7E"/>
                </a:solidFill>
                <a:latin typeface="Cabin"/>
                <a:hlinkClick r:id="rId10" tooltip="https://www.churchofengland.org/faith-calling/what-we-believe/advent-and-christmas/follow-star-join-song-resources-churches"/>
              </a:rPr>
              <a:t>here </a:t>
            </a:r>
          </a:p>
        </p:txBody>
      </p:sp>
      <p:sp>
        <p:nvSpPr>
          <p:cNvPr name="TextBox 11" id="11"/>
          <p:cNvSpPr txBox="true"/>
          <p:nvPr/>
        </p:nvSpPr>
        <p:spPr>
          <a:xfrm rot="0">
            <a:off x="8271342" y="4408093"/>
            <a:ext cx="1745315" cy="306705"/>
          </a:xfrm>
          <a:prstGeom prst="rect">
            <a:avLst/>
          </a:prstGeom>
        </p:spPr>
        <p:txBody>
          <a:bodyPr anchor="t" rtlCol="false" tIns="0" lIns="0" bIns="0" rIns="0">
            <a:spAutoFit/>
          </a:bodyPr>
          <a:lstStyle/>
          <a:p>
            <a:pPr>
              <a:lnSpc>
                <a:spcPts val="2520"/>
              </a:lnSpc>
            </a:pPr>
            <a:r>
              <a:rPr lang="en-US" sz="1800">
                <a:solidFill>
                  <a:srgbClr val="282B7E"/>
                </a:solidFill>
                <a:latin typeface="Cabin Bold"/>
              </a:rPr>
              <a:t>HOW TO USE IT</a:t>
            </a:r>
          </a:p>
        </p:txBody>
      </p:sp>
      <p:sp>
        <p:nvSpPr>
          <p:cNvPr name="TextBox 12" id="12"/>
          <p:cNvSpPr txBox="true"/>
          <p:nvPr/>
        </p:nvSpPr>
        <p:spPr>
          <a:xfrm rot="0">
            <a:off x="6833781" y="4857086"/>
            <a:ext cx="4408770" cy="2506980"/>
          </a:xfrm>
          <a:prstGeom prst="rect">
            <a:avLst/>
          </a:prstGeom>
        </p:spPr>
        <p:txBody>
          <a:bodyPr anchor="t" rtlCol="false" tIns="0" lIns="0" bIns="0" rIns="0">
            <a:spAutoFit/>
          </a:bodyPr>
          <a:lstStyle/>
          <a:p>
            <a:pPr marL="388620" indent="-194310" lvl="1">
              <a:lnSpc>
                <a:spcPts val="2520"/>
              </a:lnSpc>
              <a:buFont typeface="Arial"/>
              <a:buChar char="•"/>
            </a:pPr>
            <a:r>
              <a:rPr lang="en-US" sz="1800">
                <a:solidFill>
                  <a:srgbClr val="282B7E"/>
                </a:solidFill>
                <a:latin typeface="Cabin"/>
              </a:rPr>
              <a:t>As a template to create your own planner</a:t>
            </a:r>
          </a:p>
          <a:p>
            <a:pPr marL="388620" indent="-194310" lvl="1">
              <a:lnSpc>
                <a:spcPts val="2520"/>
              </a:lnSpc>
              <a:buFont typeface="Arial"/>
              <a:buChar char="•"/>
            </a:pPr>
            <a:r>
              <a:rPr lang="en-US" sz="1800">
                <a:solidFill>
                  <a:srgbClr val="282B7E"/>
                </a:solidFill>
                <a:latin typeface="Cabin"/>
              </a:rPr>
              <a:t>As a guide to plan your different promotion activities before, during and after your services and events</a:t>
            </a:r>
          </a:p>
          <a:p>
            <a:pPr marL="388620" indent="-194310" lvl="1">
              <a:lnSpc>
                <a:spcPts val="2520"/>
              </a:lnSpc>
              <a:buFont typeface="Arial"/>
              <a:buChar char="•"/>
            </a:pPr>
            <a:r>
              <a:rPr lang="en-US" sz="1800">
                <a:solidFill>
                  <a:srgbClr val="282B7E"/>
                </a:solidFill>
                <a:latin typeface="Cabin"/>
              </a:rPr>
              <a:t>Edit the templates simply in PowerPoint or in Canva</a:t>
            </a:r>
          </a:p>
          <a:p>
            <a:pPr marL="388620" indent="-194310" lvl="1">
              <a:lnSpc>
                <a:spcPts val="2520"/>
              </a:lnSpc>
              <a:buFont typeface="Arial"/>
              <a:buChar char="•"/>
            </a:pPr>
            <a:r>
              <a:rPr lang="en-US" sz="1800">
                <a:solidFill>
                  <a:srgbClr val="282B7E"/>
                </a:solidFill>
                <a:latin typeface="Cabin"/>
              </a:rPr>
              <a:t>Use the empty sections for your own planning</a:t>
            </a:r>
          </a:p>
        </p:txBody>
      </p:sp>
      <p:sp>
        <p:nvSpPr>
          <p:cNvPr name="TextBox 13" id="13"/>
          <p:cNvSpPr txBox="true"/>
          <p:nvPr/>
        </p:nvSpPr>
        <p:spPr>
          <a:xfrm rot="0">
            <a:off x="13480005" y="4408093"/>
            <a:ext cx="2441525" cy="306705"/>
          </a:xfrm>
          <a:prstGeom prst="rect">
            <a:avLst/>
          </a:prstGeom>
        </p:spPr>
        <p:txBody>
          <a:bodyPr anchor="t" rtlCol="false" tIns="0" lIns="0" bIns="0" rIns="0">
            <a:spAutoFit/>
          </a:bodyPr>
          <a:lstStyle/>
          <a:p>
            <a:pPr algn="ctr">
              <a:lnSpc>
                <a:spcPts val="2520"/>
              </a:lnSpc>
            </a:pPr>
            <a:r>
              <a:rPr lang="en-US" sz="1800">
                <a:solidFill>
                  <a:srgbClr val="282B7E"/>
                </a:solidFill>
                <a:latin typeface="Cabin Bold"/>
              </a:rPr>
              <a:t>HOW TO GET STARTED </a:t>
            </a:r>
          </a:p>
        </p:txBody>
      </p:sp>
      <p:sp>
        <p:nvSpPr>
          <p:cNvPr name="TextBox 14" id="14"/>
          <p:cNvSpPr txBox="true"/>
          <p:nvPr/>
        </p:nvSpPr>
        <p:spPr>
          <a:xfrm rot="0">
            <a:off x="12372664" y="4914889"/>
            <a:ext cx="4739501" cy="2821305"/>
          </a:xfrm>
          <a:prstGeom prst="rect">
            <a:avLst/>
          </a:prstGeom>
        </p:spPr>
        <p:txBody>
          <a:bodyPr anchor="t" rtlCol="false" tIns="0" lIns="0" bIns="0" rIns="0">
            <a:spAutoFit/>
          </a:bodyPr>
          <a:lstStyle/>
          <a:p>
            <a:pPr marL="388620" indent="-194310" lvl="1">
              <a:lnSpc>
                <a:spcPts val="2520"/>
              </a:lnSpc>
              <a:buFont typeface="Arial"/>
              <a:buChar char="•"/>
            </a:pPr>
            <a:r>
              <a:rPr lang="en-US" sz="1800">
                <a:solidFill>
                  <a:srgbClr val="282B7E"/>
                </a:solidFill>
                <a:latin typeface="Cabin"/>
              </a:rPr>
              <a:t>Decide on the different services and events you are going to host</a:t>
            </a:r>
          </a:p>
          <a:p>
            <a:pPr marL="388620" indent="-194310" lvl="1">
              <a:lnSpc>
                <a:spcPts val="2520"/>
              </a:lnSpc>
              <a:buFont typeface="Arial"/>
              <a:buChar char="•"/>
            </a:pPr>
            <a:r>
              <a:rPr lang="en-US" sz="1800">
                <a:solidFill>
                  <a:srgbClr val="282B7E"/>
                </a:solidFill>
                <a:latin typeface="Cabin"/>
              </a:rPr>
              <a:t>Have a think about the different people you want to reach: try and define them in as much detail as possible. You know your community best!</a:t>
            </a:r>
          </a:p>
          <a:p>
            <a:pPr marL="388620" indent="-194310" lvl="1">
              <a:lnSpc>
                <a:spcPts val="2520"/>
              </a:lnSpc>
              <a:buFont typeface="Arial"/>
              <a:buChar char="•"/>
            </a:pPr>
            <a:r>
              <a:rPr lang="en-US" sz="1800">
                <a:solidFill>
                  <a:srgbClr val="282B7E"/>
                </a:solidFill>
                <a:latin typeface="Cabin"/>
              </a:rPr>
              <a:t>Make sure you have an idea of which channels you want to use</a:t>
            </a:r>
          </a:p>
          <a:p>
            <a:pPr marL="388620" indent="-194310" lvl="1">
              <a:lnSpc>
                <a:spcPts val="2520"/>
              </a:lnSpc>
              <a:buFont typeface="Arial"/>
              <a:buChar char="•"/>
            </a:pPr>
            <a:r>
              <a:rPr lang="en-US" sz="1800">
                <a:solidFill>
                  <a:srgbClr val="282B7E"/>
                </a:solidFill>
                <a:latin typeface="Cabin"/>
              </a:rPr>
              <a:t>Plan and schedule your content in advance</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1028700" y="2227543"/>
          <a:ext cx="16230600" cy="3838575"/>
        </p:xfrm>
        <a:graphic>
          <a:graphicData uri="http://schemas.openxmlformats.org/drawingml/2006/table">
            <a:tbl>
              <a:tblPr/>
              <a:tblGrid>
                <a:gridCol w="4928657"/>
                <a:gridCol w="5382639"/>
                <a:gridCol w="5919304"/>
              </a:tblGrid>
              <a:tr h="808121">
                <a:tc>
                  <a:txBody>
                    <a:bodyPr anchor="t" rtlCol="false"/>
                    <a:lstStyle/>
                    <a:p>
                      <a:pPr algn="just">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3030454">
                <a:tc>
                  <a:txBody>
                    <a:bodyPr anchor="t" rtlCol="false"/>
                    <a:lstStyle/>
                    <a:p>
                      <a:pPr algn="l">
                        <a:lnSpc>
                          <a:spcPts val="2520"/>
                        </a:lnSpc>
                        <a:defRPr/>
                      </a:pPr>
                      <a:r>
                        <a:rPr lang="en-US" sz="1800">
                          <a:solidFill>
                            <a:srgbClr val="282B7E"/>
                          </a:solidFill>
                          <a:latin typeface="Cabin"/>
                        </a:rPr>
                        <a:t>Record and share on social media a 30 second ‘behind the scenes’ video on your smartphone. Show the preparations or rehearsals, or the vicar telling people they’re invited to come along.</a:t>
                      </a:r>
                      <a:endParaRPr lang="en-US" sz="1100"/>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a:rPr>
                        <a:t>Prop your phone up somewhere stable or use a tripod, try to avoid too much background noise. In your post, tag any organisations who may be taking part to encourage them to share it too. Use reel templates, CapCut Autocut or TikTok Autocut to automatically edit the video for you, combining your clips with transitions, music and filters. </a:t>
                      </a:r>
                      <a:endParaRPr lang="en-US" sz="1100"/>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u="sng">
                          <a:solidFill>
                            <a:srgbClr val="282B7E"/>
                          </a:solidFill>
                          <a:latin typeface="Cabin Bold"/>
                          <a:hlinkClick r:id="rId3" tooltip="https://www.capcut.com/tools/auto-video-editor"/>
                        </a:rPr>
                        <a:t>Online Auto Video Editor</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54599" y="1456671"/>
            <a:ext cx="3694822"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 One week to go</a:t>
            </a:r>
          </a:p>
        </p:txBody>
      </p:sp>
      <p:sp>
        <p:nvSpPr>
          <p:cNvPr name="Freeform 6" id="6"/>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4"/>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a:t>
            </a:r>
            <a:r>
              <a:rPr lang="en-US" sz="3150">
                <a:solidFill>
                  <a:srgbClr val="282B7E"/>
                </a:solidFill>
                <a:latin typeface="Cabin"/>
              </a:rPr>
              <a:t> </a:t>
            </a:r>
            <a:r>
              <a:rPr lang="en-US" sz="3150">
                <a:solidFill>
                  <a:srgbClr val="E79D6A"/>
                </a:solidFill>
                <a:latin typeface="Cabin"/>
              </a:rPr>
              <a:t>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227543"/>
          <a:ext cx="16596430" cy="6445800"/>
        </p:xfrm>
        <a:graphic>
          <a:graphicData uri="http://schemas.openxmlformats.org/drawingml/2006/table">
            <a:tbl>
              <a:tblPr/>
              <a:tblGrid>
                <a:gridCol w="4943482"/>
                <a:gridCol w="7125096"/>
                <a:gridCol w="4527852"/>
              </a:tblGrid>
              <a:tr h="804857">
                <a:tc>
                  <a:txBody>
                    <a:bodyPr anchor="t" rtlCol="false"/>
                    <a:lstStyle/>
                    <a:p>
                      <a:pPr algn="l">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090111">
                <a:tc>
                  <a:txBody>
                    <a:bodyPr anchor="t" rtlCol="false"/>
                    <a:lstStyle/>
                    <a:p>
                      <a:pPr algn="l">
                        <a:lnSpc>
                          <a:spcPts val="2520"/>
                        </a:lnSpc>
                        <a:defRPr/>
                      </a:pPr>
                      <a:r>
                        <a:rPr lang="en-US" sz="1800">
                          <a:solidFill>
                            <a:srgbClr val="282B7E"/>
                          </a:solidFill>
                          <a:latin typeface="Cabin"/>
                        </a:rPr>
                        <a:t>Film a live video saying what’s coming up, that there is just one hour to go and everyone is welcome. </a:t>
                      </a:r>
                      <a:endParaRPr lang="en-US" sz="1100"/>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a:rPr>
                        <a:t>Make sure you deliver your message with a warm smile on your face, to add to the welcoming feel. You can draft a script or caption beforehand so you don’t have to think about what you need to say when the time comes to record. </a:t>
                      </a:r>
                      <a:endParaRPr lang="en-US" sz="1100"/>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u="sng">
                          <a:solidFill>
                            <a:srgbClr val="282B7E"/>
                          </a:solidFill>
                          <a:latin typeface="Cabin"/>
                          <a:hlinkClick r:id="rId3" tooltip="https://bulk.ly/how-to-stand-out-on-social-media/"/>
                        </a:rPr>
                        <a:t>How to stand out on social media in 10 simple ways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3550831">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54599" y="1561446"/>
            <a:ext cx="272908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1 hour to go</a:t>
            </a:r>
          </a:p>
        </p:txBody>
      </p:sp>
      <p:sp>
        <p:nvSpPr>
          <p:cNvPr name="Freeform 6" id="6"/>
          <p:cNvSpPr/>
          <p:nvPr/>
        </p:nvSpPr>
        <p:spPr>
          <a:xfrm flipH="false" flipV="false" rot="0">
            <a:off x="13079093" y="8818149"/>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4"/>
            <a:stretch>
              <a:fillRect l="0" t="0" r="0" b="0"/>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1028700" y="2227543"/>
          <a:ext cx="16596430" cy="6636300"/>
        </p:xfrm>
        <a:graphic>
          <a:graphicData uri="http://schemas.openxmlformats.org/drawingml/2006/table">
            <a:tbl>
              <a:tblPr/>
              <a:tblGrid>
                <a:gridCol w="4943482"/>
                <a:gridCol w="7125096"/>
                <a:gridCol w="4527852"/>
              </a:tblGrid>
              <a:tr h="804720">
                <a:tc>
                  <a:txBody>
                    <a:bodyPr anchor="t" rtlCol="false"/>
                    <a:lstStyle/>
                    <a:p>
                      <a:pPr algn="just">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753140">
                <a:tc>
                  <a:txBody>
                    <a:bodyPr anchor="t" rtlCol="false"/>
                    <a:lstStyle/>
                    <a:p>
                      <a:pPr algn="just">
                        <a:lnSpc>
                          <a:spcPts val="2520"/>
                        </a:lnSpc>
                        <a:defRPr/>
                      </a:pPr>
                      <a:endParaRPr lang="en-US" sz="1100"/>
                    </a:p>
                    <a:p>
                      <a:pPr algn="just">
                        <a:lnSpc>
                          <a:spcPts val="2520"/>
                        </a:lnSpc>
                      </a:pPr>
                      <a:r>
                        <a:rPr lang="en-US" sz="1800">
                          <a:solidFill>
                            <a:srgbClr val="282B7E"/>
                          </a:solidFill>
                          <a:latin typeface="Cabin"/>
                        </a:rPr>
                        <a:t>Take pictures during the event or service (with permission of those attending). </a:t>
                      </a:r>
                    </a:p>
                    <a:p>
                      <a:pPr algn="just">
                        <a:lnSpc>
                          <a:spcPts val="2520"/>
                        </a:lnSpc>
                      </a:pPr>
                      <a:r>
                        <a:rPr lang="en-US" sz="1800">
                          <a:solidFill>
                            <a:srgbClr val="282B7E"/>
                          </a:solidFill>
                          <a:latin typeface="Cabin"/>
                        </a:rPr>
                        <a:t>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a:solidFill>
                            <a:srgbClr val="282B7E"/>
                          </a:solidFill>
                          <a:latin typeface="Cabin"/>
                        </a:rPr>
                        <a:t>At the end you could ask people what they thought of the service or event, film them responding or write their quotes down. Take a variations of angles, landscape and portrait, long and short video. </a:t>
                      </a:r>
                      <a:endParaRPr lang="en-US" sz="1100"/>
                    </a:p>
                    <a:p>
                      <a:pPr algn="just">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u="sng">
                          <a:solidFill>
                            <a:srgbClr val="282B7E"/>
                          </a:solidFill>
                          <a:latin typeface="Cabin"/>
                          <a:hlinkClick r:id="rId3" tooltip="https://www.churchofengland.org/resources/digital-labs/blogs/filming-and-photography-churches-consent-and-gdpr"/>
                        </a:rPr>
                        <a:t>Filming and photography in churches – consent and GDPR</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4078440">
                <a:tc>
                  <a:txBody>
                    <a:bodyPr anchor="t" rtlCol="false"/>
                    <a:lstStyle/>
                    <a:p>
                      <a:pPr algn="just">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54599" y="1561446"/>
            <a:ext cx="272908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At your event </a:t>
            </a:r>
          </a:p>
        </p:txBody>
      </p:sp>
      <p:sp>
        <p:nvSpPr>
          <p:cNvPr name="Freeform 6" id="6"/>
          <p:cNvSpPr/>
          <p:nvPr/>
        </p:nvSpPr>
        <p:spPr>
          <a:xfrm flipH="false" flipV="false" rot="0">
            <a:off x="13079093" y="88638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4"/>
            <a:stretch>
              <a:fillRect l="0" t="0" r="0"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227543"/>
          <a:ext cx="16596430" cy="6340485"/>
        </p:xfrm>
        <a:graphic>
          <a:graphicData uri="http://schemas.openxmlformats.org/drawingml/2006/table">
            <a:tbl>
              <a:tblPr/>
              <a:tblGrid>
                <a:gridCol w="4943482"/>
                <a:gridCol w="7125096"/>
                <a:gridCol w="4527852"/>
              </a:tblGrid>
              <a:tr h="804937">
                <a:tc>
                  <a:txBody>
                    <a:bodyPr anchor="t" rtlCol="false"/>
                    <a:lstStyle/>
                    <a:p>
                      <a:pPr algn="l">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069838">
                <a:tc>
                  <a:txBody>
                    <a:bodyPr anchor="t" rtlCol="false"/>
                    <a:lstStyle/>
                    <a:p>
                      <a:pPr algn="l">
                        <a:lnSpc>
                          <a:spcPts val="2520"/>
                        </a:lnSpc>
                        <a:defRPr/>
                      </a:pPr>
                      <a:r>
                        <a:rPr lang="en-US" sz="1800">
                          <a:solidFill>
                            <a:srgbClr val="282B7E"/>
                          </a:solidFill>
                          <a:latin typeface="Cabin"/>
                        </a:rPr>
                        <a:t>Share pictures from the event. Include a thank you message to anyone who was involved in making it happen.</a:t>
                      </a:r>
                      <a:endParaRPr lang="en-US" sz="1100"/>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a:rPr>
                        <a:t>Tag any of the organisations who may have taken part. To go the extra mile you could have a collection of images that you took of the event and you can set up a download option so that they can also share on their channels. </a:t>
                      </a:r>
                      <a:endParaRPr lang="en-US" sz="1100"/>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u="sng">
                          <a:solidFill>
                            <a:srgbClr val="282B7E"/>
                          </a:solidFill>
                          <a:latin typeface="Cabin"/>
                          <a:hlinkClick r:id="rId3" tooltip="https://www.churchofengland.org/resources/digital-labs/blogs/filming-and-photography-churches-consent-and-gdpr"/>
                        </a:rPr>
                        <a:t>Filming and photography consent &amp; GDPR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3465711">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54599" y="1561446"/>
            <a:ext cx="272908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1 day after </a:t>
            </a:r>
          </a:p>
        </p:txBody>
      </p:sp>
      <p:sp>
        <p:nvSpPr>
          <p:cNvPr name="Freeform 6" id="6"/>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4"/>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227543"/>
          <a:ext cx="16596430" cy="6453268"/>
        </p:xfrm>
        <a:graphic>
          <a:graphicData uri="http://schemas.openxmlformats.org/drawingml/2006/table">
            <a:tbl>
              <a:tblPr/>
              <a:tblGrid>
                <a:gridCol w="6798163"/>
                <a:gridCol w="9798268"/>
              </a:tblGrid>
              <a:tr h="804852">
                <a:tc>
                  <a:txBody>
                    <a:bodyPr anchor="t" rtlCol="false"/>
                    <a:lstStyle/>
                    <a:p>
                      <a:pPr algn="l">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069619">
                <a:tc>
                  <a:txBody>
                    <a:bodyPr anchor="t" rtlCol="false"/>
                    <a:lstStyle/>
                    <a:p>
                      <a:pPr algn="l">
                        <a:lnSpc>
                          <a:spcPts val="2520"/>
                        </a:lnSpc>
                        <a:defRPr/>
                      </a:pPr>
                      <a:endParaRPr lang="en-US" sz="1100"/>
                    </a:p>
                    <a:p>
                      <a:pPr>
                        <a:lnSpc>
                          <a:spcPts val="2520"/>
                        </a:lnSpc>
                      </a:pPr>
                      <a:r>
                        <a:rPr lang="en-US" sz="1800">
                          <a:solidFill>
                            <a:srgbClr val="282B7E"/>
                          </a:solidFill>
                          <a:latin typeface="Cabin"/>
                        </a:rPr>
                        <a:t>Post some of the quotes or recordings taken from attendees at the event. This could encourage others to attend future events even if they couldn’t make this one. </a:t>
                      </a:r>
                    </a:p>
                    <a:p>
                      <a:pPr>
                        <a:lnSpc>
                          <a:spcPts val="2520"/>
                        </a:lnSpc>
                      </a:pPr>
                      <a:r>
                        <a:rPr lang="en-US" sz="1800">
                          <a:solidFill>
                            <a:srgbClr val="282B7E"/>
                          </a:solidFill>
                          <a:latin typeface="Cabin"/>
                        </a:rPr>
                        <a:t>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p>
                      <a:pPr>
                        <a:lnSpc>
                          <a:spcPts val="2520"/>
                        </a:lnSpc>
                      </a:pPr>
                      <a:r>
                        <a:rPr lang="en-US" sz="1800">
                          <a:solidFill>
                            <a:srgbClr val="282B7E"/>
                          </a:solidFill>
                          <a:latin typeface="Cabin"/>
                        </a:rPr>
                        <a:t>  Keep any quotes or images somewhere safe as you could use</a:t>
                      </a:r>
                    </a:p>
                    <a:p>
                      <a:pPr>
                        <a:lnSpc>
                          <a:spcPts val="2520"/>
                        </a:lnSpc>
                      </a:pPr>
                      <a:r>
                        <a:rPr lang="en-US" sz="1800">
                          <a:solidFill>
                            <a:srgbClr val="282B7E"/>
                          </a:solidFill>
                          <a:latin typeface="Cabin"/>
                        </a:rPr>
                        <a:t>  these to help promote similar service or events in future years. </a:t>
                      </a:r>
                    </a:p>
                    <a:p>
                      <a:pPr>
                        <a:lnSpc>
                          <a:spcPts val="2520"/>
                        </a:lnSpc>
                      </a:pPr>
                      <a:r>
                        <a:rPr lang="en-US" sz="1800">
                          <a:solidFill>
                            <a:srgbClr val="282B7E"/>
                          </a:solidFill>
                          <a:latin typeface="Cabin"/>
                        </a:rPr>
                        <a:t>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3578797">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54599" y="1456671"/>
            <a:ext cx="3056899"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One week after </a:t>
            </a:r>
          </a:p>
        </p:txBody>
      </p:sp>
      <p:sp>
        <p:nvSpPr>
          <p:cNvPr name="Freeform 6" id="6"/>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
        <p:nvSpPr>
          <p:cNvPr name="Freeform 4" id="4"/>
          <p:cNvSpPr/>
          <p:nvPr/>
        </p:nvSpPr>
        <p:spPr>
          <a:xfrm flipH="false" flipV="false" rot="0">
            <a:off x="1291981" y="4527745"/>
            <a:ext cx="8936287" cy="5026662"/>
          </a:xfrm>
          <a:custGeom>
            <a:avLst/>
            <a:gdLst/>
            <a:ahLst/>
            <a:cxnLst/>
            <a:rect r="r" b="b" t="t" l="l"/>
            <a:pathLst>
              <a:path h="5026662" w="8936287">
                <a:moveTo>
                  <a:pt x="0" y="0"/>
                </a:moveTo>
                <a:lnTo>
                  <a:pt x="8936288" y="0"/>
                </a:lnTo>
                <a:lnTo>
                  <a:pt x="8936288" y="5026662"/>
                </a:lnTo>
                <a:lnTo>
                  <a:pt x="0" y="5026662"/>
                </a:lnTo>
                <a:lnTo>
                  <a:pt x="0" y="0"/>
                </a:lnTo>
                <a:close/>
              </a:path>
            </a:pathLst>
          </a:custGeom>
          <a:blipFill>
            <a:blip r:embed="rId4"/>
            <a:stretch>
              <a:fillRect l="0" t="0" r="0" b="0"/>
            </a:stretch>
          </a:blipFill>
        </p:spPr>
      </p:sp>
      <p:sp>
        <p:nvSpPr>
          <p:cNvPr name="Freeform 5" id="5"/>
          <p:cNvSpPr/>
          <p:nvPr/>
        </p:nvSpPr>
        <p:spPr>
          <a:xfrm flipH="false" flipV="false" rot="0">
            <a:off x="12016693" y="1902404"/>
            <a:ext cx="2124799" cy="3777421"/>
          </a:xfrm>
          <a:custGeom>
            <a:avLst/>
            <a:gdLst/>
            <a:ahLst/>
            <a:cxnLst/>
            <a:rect r="r" b="b" t="t" l="l"/>
            <a:pathLst>
              <a:path h="3777421" w="2124799">
                <a:moveTo>
                  <a:pt x="0" y="0"/>
                </a:moveTo>
                <a:lnTo>
                  <a:pt x="2124799" y="0"/>
                </a:lnTo>
                <a:lnTo>
                  <a:pt x="2124799" y="3777421"/>
                </a:lnTo>
                <a:lnTo>
                  <a:pt x="0" y="3777421"/>
                </a:lnTo>
                <a:lnTo>
                  <a:pt x="0" y="0"/>
                </a:lnTo>
                <a:close/>
              </a:path>
            </a:pathLst>
          </a:custGeom>
          <a:blipFill>
            <a:blip r:embed="rId5"/>
            <a:stretch>
              <a:fillRect l="0" t="0" r="0" b="0"/>
            </a:stretch>
          </a:blipFill>
        </p:spPr>
      </p:sp>
      <p:sp>
        <p:nvSpPr>
          <p:cNvPr name="Freeform 6" id="6"/>
          <p:cNvSpPr/>
          <p:nvPr/>
        </p:nvSpPr>
        <p:spPr>
          <a:xfrm flipH="false" flipV="false" rot="0">
            <a:off x="14528588" y="2565344"/>
            <a:ext cx="1683490" cy="2992871"/>
          </a:xfrm>
          <a:custGeom>
            <a:avLst/>
            <a:gdLst/>
            <a:ahLst/>
            <a:cxnLst/>
            <a:rect r="r" b="b" t="t" l="l"/>
            <a:pathLst>
              <a:path h="2992871" w="1683490">
                <a:moveTo>
                  <a:pt x="0" y="0"/>
                </a:moveTo>
                <a:lnTo>
                  <a:pt x="1683490" y="0"/>
                </a:lnTo>
                <a:lnTo>
                  <a:pt x="1683490" y="2992871"/>
                </a:lnTo>
                <a:lnTo>
                  <a:pt x="0" y="2992871"/>
                </a:lnTo>
                <a:lnTo>
                  <a:pt x="0" y="0"/>
                </a:lnTo>
                <a:close/>
              </a:path>
            </a:pathLst>
          </a:custGeom>
          <a:blipFill>
            <a:blip r:embed="rId6"/>
            <a:stretch>
              <a:fillRect l="0" t="0" r="0" b="0"/>
            </a:stretch>
          </a:blipFill>
        </p:spPr>
      </p:sp>
      <p:sp>
        <p:nvSpPr>
          <p:cNvPr name="Freeform 7" id="7"/>
          <p:cNvSpPr/>
          <p:nvPr/>
        </p:nvSpPr>
        <p:spPr>
          <a:xfrm flipH="false" flipV="false" rot="0">
            <a:off x="10483751" y="5911818"/>
            <a:ext cx="6775549" cy="2258516"/>
          </a:xfrm>
          <a:custGeom>
            <a:avLst/>
            <a:gdLst/>
            <a:ahLst/>
            <a:cxnLst/>
            <a:rect r="r" b="b" t="t" l="l"/>
            <a:pathLst>
              <a:path h="2258516" w="6775549">
                <a:moveTo>
                  <a:pt x="0" y="0"/>
                </a:moveTo>
                <a:lnTo>
                  <a:pt x="6775549" y="0"/>
                </a:lnTo>
                <a:lnTo>
                  <a:pt x="6775549" y="2258516"/>
                </a:lnTo>
                <a:lnTo>
                  <a:pt x="0" y="2258516"/>
                </a:lnTo>
                <a:lnTo>
                  <a:pt x="0" y="0"/>
                </a:lnTo>
                <a:close/>
              </a:path>
            </a:pathLst>
          </a:custGeom>
          <a:blipFill>
            <a:blip r:embed="rId7"/>
            <a:stretch>
              <a:fillRect l="0" t="0" r="0" b="0"/>
            </a:stretch>
          </a:blipFill>
        </p:spPr>
      </p:sp>
      <p:sp>
        <p:nvSpPr>
          <p:cNvPr name="TextBox 8" id="8"/>
          <p:cNvSpPr txBox="true"/>
          <p:nvPr/>
        </p:nvSpPr>
        <p:spPr>
          <a:xfrm rot="0">
            <a:off x="1613776" y="1273508"/>
            <a:ext cx="4000175"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What can you create? </a:t>
            </a:r>
          </a:p>
        </p:txBody>
      </p:sp>
      <p:sp>
        <p:nvSpPr>
          <p:cNvPr name="TextBox 9" id="9"/>
          <p:cNvSpPr txBox="true"/>
          <p:nvPr/>
        </p:nvSpPr>
        <p:spPr>
          <a:xfrm rot="0">
            <a:off x="1613776" y="2127438"/>
            <a:ext cx="9010480" cy="1663065"/>
          </a:xfrm>
          <a:prstGeom prst="rect">
            <a:avLst/>
          </a:prstGeom>
        </p:spPr>
        <p:txBody>
          <a:bodyPr anchor="t" rtlCol="false" tIns="0" lIns="0" bIns="0" rIns="0">
            <a:spAutoFit/>
          </a:bodyPr>
          <a:lstStyle/>
          <a:p>
            <a:pPr marL="518157" indent="-259078" lvl="1">
              <a:lnSpc>
                <a:spcPts val="3359"/>
              </a:lnSpc>
              <a:buFont typeface="Arial"/>
              <a:buChar char="•"/>
            </a:pPr>
            <a:r>
              <a:rPr lang="en-US" sz="2399">
                <a:solidFill>
                  <a:srgbClr val="000000"/>
                </a:solidFill>
                <a:latin typeface="Cabin"/>
              </a:rPr>
              <a:t>Use the templates as social media and website banners</a:t>
            </a:r>
          </a:p>
          <a:p>
            <a:pPr marL="518157" indent="-259078" lvl="1">
              <a:lnSpc>
                <a:spcPts val="3359"/>
              </a:lnSpc>
              <a:buFont typeface="Arial"/>
              <a:buChar char="•"/>
            </a:pPr>
            <a:r>
              <a:rPr lang="en-US" sz="2399">
                <a:solidFill>
                  <a:srgbClr val="000000"/>
                </a:solidFill>
                <a:latin typeface="Cabin"/>
              </a:rPr>
              <a:t>Create social media content using the graphics generator or the Canva templates </a:t>
            </a:r>
          </a:p>
          <a:p>
            <a:pPr marL="518157" indent="-259078" lvl="1">
              <a:lnSpc>
                <a:spcPts val="3359"/>
              </a:lnSpc>
              <a:buFont typeface="Arial"/>
              <a:buChar char="•"/>
            </a:pPr>
            <a:r>
              <a:rPr lang="en-US" sz="2399">
                <a:solidFill>
                  <a:srgbClr val="000000"/>
                </a:solidFill>
                <a:latin typeface="Cabin"/>
              </a:rPr>
              <a:t>Re-share content that is being posted on the national channels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
        <p:nvSpPr>
          <p:cNvPr name="TextBox 7" id="7"/>
          <p:cNvSpPr txBox="true"/>
          <p:nvPr/>
        </p:nvSpPr>
        <p:spPr>
          <a:xfrm rot="0">
            <a:off x="11545193" y="1658900"/>
            <a:ext cx="5804945" cy="306705"/>
          </a:xfrm>
          <a:prstGeom prst="rect">
            <a:avLst/>
          </a:prstGeom>
        </p:spPr>
        <p:txBody>
          <a:bodyPr anchor="t" rtlCol="false" tIns="0" lIns="0" bIns="0" rIns="0">
            <a:spAutoFit/>
          </a:bodyPr>
          <a:lstStyle/>
          <a:p>
            <a:pPr algn="r">
              <a:lnSpc>
                <a:spcPts val="2520"/>
              </a:lnSpc>
            </a:pPr>
            <a:r>
              <a:rPr lang="en-US" sz="1800">
                <a:solidFill>
                  <a:srgbClr val="282B7E"/>
                </a:solidFill>
                <a:latin typeface="Cabin"/>
              </a:rPr>
              <a:t>You can use this as extra pages if you wish </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6703536" y="8679134"/>
            <a:ext cx="724728" cy="734478"/>
          </a:xfrm>
          <a:custGeom>
            <a:avLst/>
            <a:gdLst/>
            <a:ahLst/>
            <a:cxnLst/>
            <a:rect r="r" b="b" t="t" l="l"/>
            <a:pathLst>
              <a:path h="734478" w="724728">
                <a:moveTo>
                  <a:pt x="0" y="0"/>
                </a:moveTo>
                <a:lnTo>
                  <a:pt x="724728" y="0"/>
                </a:lnTo>
                <a:lnTo>
                  <a:pt x="724728" y="734477"/>
                </a:lnTo>
                <a:lnTo>
                  <a:pt x="0" y="734477"/>
                </a:lnTo>
                <a:lnTo>
                  <a:pt x="0" y="0"/>
                </a:lnTo>
                <a:close/>
              </a:path>
            </a:pathLst>
          </a:custGeom>
          <a:blipFill>
            <a:blip r:embed="rId3"/>
            <a:stretch>
              <a:fillRect l="-672" t="0" r="-672" b="0"/>
            </a:stretch>
          </a:blipFill>
        </p:spPr>
      </p:sp>
      <p:sp>
        <p:nvSpPr>
          <p:cNvPr name="TextBox 4" id="4"/>
          <p:cNvSpPr txBox="true"/>
          <p:nvPr/>
        </p:nvSpPr>
        <p:spPr>
          <a:xfrm rot="0">
            <a:off x="2377440" y="4648200"/>
            <a:ext cx="13533120" cy="1066800"/>
          </a:xfrm>
          <a:prstGeom prst="rect">
            <a:avLst/>
          </a:prstGeom>
        </p:spPr>
        <p:txBody>
          <a:bodyPr anchor="t" rtlCol="false" tIns="0" lIns="0" bIns="0" rIns="0">
            <a:spAutoFit/>
          </a:bodyPr>
          <a:lstStyle/>
          <a:p>
            <a:pPr algn="ctr">
              <a:lnSpc>
                <a:spcPts val="8100"/>
              </a:lnSpc>
            </a:pPr>
            <a:r>
              <a:rPr lang="en-US" sz="7500">
                <a:solidFill>
                  <a:srgbClr val="E3A61F"/>
                </a:solidFill>
                <a:latin typeface="Oswald Bold"/>
              </a:rPr>
              <a:t>Campaign Recap</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6703536" y="8679134"/>
            <a:ext cx="724728" cy="734478"/>
          </a:xfrm>
          <a:custGeom>
            <a:avLst/>
            <a:gdLst/>
            <a:ahLst/>
            <a:cxnLst/>
            <a:rect r="r" b="b" t="t" l="l"/>
            <a:pathLst>
              <a:path h="734478" w="724728">
                <a:moveTo>
                  <a:pt x="0" y="0"/>
                </a:moveTo>
                <a:lnTo>
                  <a:pt x="724728" y="0"/>
                </a:lnTo>
                <a:lnTo>
                  <a:pt x="724728" y="734477"/>
                </a:lnTo>
                <a:lnTo>
                  <a:pt x="0" y="734477"/>
                </a:lnTo>
                <a:lnTo>
                  <a:pt x="0" y="0"/>
                </a:lnTo>
                <a:close/>
              </a:path>
            </a:pathLst>
          </a:custGeom>
          <a:blipFill>
            <a:blip r:embed="rId3"/>
            <a:stretch>
              <a:fillRect l="-672" t="0" r="-672" b="0"/>
            </a:stretch>
          </a:blipFill>
        </p:spPr>
      </p:sp>
      <p:sp>
        <p:nvSpPr>
          <p:cNvPr name="TextBox 4" id="4"/>
          <p:cNvSpPr txBox="true"/>
          <p:nvPr/>
        </p:nvSpPr>
        <p:spPr>
          <a:xfrm rot="0">
            <a:off x="2377440" y="1805465"/>
            <a:ext cx="13533120" cy="1145463"/>
          </a:xfrm>
          <a:prstGeom prst="rect">
            <a:avLst/>
          </a:prstGeom>
        </p:spPr>
        <p:txBody>
          <a:bodyPr anchor="t" rtlCol="false" tIns="0" lIns="0" bIns="0" rIns="0">
            <a:spAutoFit/>
          </a:bodyPr>
          <a:lstStyle/>
          <a:p>
            <a:pPr algn="ctr">
              <a:lnSpc>
                <a:spcPts val="8100"/>
              </a:lnSpc>
            </a:pPr>
            <a:r>
              <a:rPr lang="en-US" sz="7500">
                <a:solidFill>
                  <a:srgbClr val="E3A61F"/>
                </a:solidFill>
                <a:latin typeface="Oswald Bold"/>
              </a:rPr>
              <a:t>The story</a:t>
            </a:r>
          </a:p>
        </p:txBody>
      </p:sp>
      <p:sp>
        <p:nvSpPr>
          <p:cNvPr name="TextBox 5" id="5"/>
          <p:cNvSpPr txBox="true"/>
          <p:nvPr/>
        </p:nvSpPr>
        <p:spPr>
          <a:xfrm rot="0">
            <a:off x="1126954" y="3550918"/>
            <a:ext cx="15894813" cy="5006816"/>
          </a:xfrm>
          <a:prstGeom prst="rect">
            <a:avLst/>
          </a:prstGeom>
        </p:spPr>
        <p:txBody>
          <a:bodyPr anchor="t" rtlCol="false" tIns="0" lIns="0" bIns="0" rIns="0">
            <a:spAutoFit/>
          </a:bodyPr>
          <a:lstStyle/>
          <a:p>
            <a:pPr algn="ctr">
              <a:lnSpc>
                <a:spcPts val="6480"/>
              </a:lnSpc>
            </a:pPr>
            <a:r>
              <a:rPr lang="en-US" sz="6000">
                <a:solidFill>
                  <a:srgbClr val="44546A"/>
                </a:solidFill>
                <a:latin typeface="Open Sans Italics"/>
              </a:rPr>
              <a:t>“The shepherds went back,</a:t>
            </a:r>
          </a:p>
          <a:p>
            <a:pPr algn="ctr">
              <a:lnSpc>
                <a:spcPts val="6480"/>
              </a:lnSpc>
            </a:pPr>
            <a:r>
              <a:rPr lang="en-US" sz="6000">
                <a:solidFill>
                  <a:srgbClr val="44546A"/>
                </a:solidFill>
                <a:latin typeface="Open Sans Italics"/>
              </a:rPr>
              <a:t>singing praises to God </a:t>
            </a:r>
          </a:p>
          <a:p>
            <a:pPr algn="ctr">
              <a:lnSpc>
                <a:spcPts val="6480"/>
              </a:lnSpc>
            </a:pPr>
            <a:r>
              <a:rPr lang="en-US" sz="6000">
                <a:solidFill>
                  <a:srgbClr val="44546A"/>
                </a:solidFill>
                <a:latin typeface="Open Sans Italics"/>
              </a:rPr>
              <a:t>for all they had heard and seen;</a:t>
            </a:r>
          </a:p>
          <a:p>
            <a:pPr algn="ctr">
              <a:lnSpc>
                <a:spcPts val="6480"/>
              </a:lnSpc>
            </a:pPr>
            <a:r>
              <a:rPr lang="en-US" sz="6000">
                <a:solidFill>
                  <a:srgbClr val="44546A"/>
                </a:solidFill>
                <a:latin typeface="Open Sans Italics"/>
              </a:rPr>
              <a:t>it had been just as the angel had told them.”</a:t>
            </a:r>
          </a:p>
          <a:p>
            <a:pPr algn="ctr">
              <a:lnSpc>
                <a:spcPts val="6480"/>
              </a:lnSpc>
            </a:pPr>
            <a:r>
              <a:rPr lang="en-US" sz="6000">
                <a:solidFill>
                  <a:srgbClr val="44546A"/>
                </a:solidFill>
                <a:latin typeface="Open Sans"/>
              </a:rPr>
              <a:t>Luke 2.20 (GNB)</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6703536" y="8679134"/>
            <a:ext cx="724728" cy="734478"/>
          </a:xfrm>
          <a:custGeom>
            <a:avLst/>
            <a:gdLst/>
            <a:ahLst/>
            <a:cxnLst/>
            <a:rect r="r" b="b" t="t" l="l"/>
            <a:pathLst>
              <a:path h="734478" w="724728">
                <a:moveTo>
                  <a:pt x="0" y="0"/>
                </a:moveTo>
                <a:lnTo>
                  <a:pt x="724728" y="0"/>
                </a:lnTo>
                <a:lnTo>
                  <a:pt x="724728" y="734477"/>
                </a:lnTo>
                <a:lnTo>
                  <a:pt x="0" y="734477"/>
                </a:lnTo>
                <a:lnTo>
                  <a:pt x="0" y="0"/>
                </a:lnTo>
                <a:close/>
              </a:path>
            </a:pathLst>
          </a:custGeom>
          <a:blipFill>
            <a:blip r:embed="rId3"/>
            <a:stretch>
              <a:fillRect l="-672" t="0" r="-672" b="0"/>
            </a:stretch>
          </a:blipFill>
        </p:spPr>
      </p:sp>
      <p:sp>
        <p:nvSpPr>
          <p:cNvPr name="TextBox 4" id="4"/>
          <p:cNvSpPr txBox="true"/>
          <p:nvPr/>
        </p:nvSpPr>
        <p:spPr>
          <a:xfrm rot="0">
            <a:off x="2377440" y="1805465"/>
            <a:ext cx="13533120" cy="1145463"/>
          </a:xfrm>
          <a:prstGeom prst="rect">
            <a:avLst/>
          </a:prstGeom>
        </p:spPr>
        <p:txBody>
          <a:bodyPr anchor="t" rtlCol="false" tIns="0" lIns="0" bIns="0" rIns="0">
            <a:spAutoFit/>
          </a:bodyPr>
          <a:lstStyle/>
          <a:p>
            <a:pPr algn="ctr">
              <a:lnSpc>
                <a:spcPts val="8100"/>
              </a:lnSpc>
            </a:pPr>
            <a:r>
              <a:rPr lang="en-US" sz="7500">
                <a:solidFill>
                  <a:srgbClr val="E3A61F"/>
                </a:solidFill>
                <a:latin typeface="Oswald Bold"/>
              </a:rPr>
              <a:t>Key campaign elements</a:t>
            </a:r>
          </a:p>
        </p:txBody>
      </p:sp>
      <p:sp>
        <p:nvSpPr>
          <p:cNvPr name="TextBox 5" id="5"/>
          <p:cNvSpPr txBox="true"/>
          <p:nvPr/>
        </p:nvSpPr>
        <p:spPr>
          <a:xfrm rot="0">
            <a:off x="2959527" y="3287921"/>
            <a:ext cx="12368945" cy="4922520"/>
          </a:xfrm>
          <a:prstGeom prst="rect">
            <a:avLst/>
          </a:prstGeom>
        </p:spPr>
        <p:txBody>
          <a:bodyPr anchor="t" rtlCol="false" tIns="0" lIns="0" bIns="0" rIns="0">
            <a:spAutoFit/>
          </a:bodyPr>
          <a:lstStyle/>
          <a:p>
            <a:pPr algn="l" marL="542925" indent="-271462" lvl="1">
              <a:lnSpc>
                <a:spcPts val="3240"/>
              </a:lnSpc>
              <a:buFont typeface="Arial"/>
              <a:buChar char="•"/>
            </a:pPr>
            <a:r>
              <a:rPr lang="en-US" sz="3000">
                <a:solidFill>
                  <a:srgbClr val="44546A"/>
                </a:solidFill>
                <a:latin typeface="Open Sans"/>
              </a:rPr>
              <a:t>An </a:t>
            </a:r>
            <a:r>
              <a:rPr lang="en-US" sz="3000">
                <a:solidFill>
                  <a:srgbClr val="44546A"/>
                </a:solidFill>
                <a:latin typeface="Open Sans Bold"/>
              </a:rPr>
              <a:t>invitation</a:t>
            </a:r>
            <a:r>
              <a:rPr lang="en-US" sz="3000">
                <a:solidFill>
                  <a:srgbClr val="44546A"/>
                </a:solidFill>
                <a:latin typeface="Open Sans"/>
              </a:rPr>
              <a:t> to all choirs and singing groups to sing a new version of The First Nowell, a special </a:t>
            </a:r>
            <a:r>
              <a:rPr lang="en-US" sz="3000">
                <a:solidFill>
                  <a:srgbClr val="44546A"/>
                </a:solidFill>
                <a:latin typeface="Open Sans Bold"/>
              </a:rPr>
              <a:t>commission</a:t>
            </a:r>
            <a:r>
              <a:rPr lang="en-US" sz="3000">
                <a:solidFill>
                  <a:srgbClr val="44546A"/>
                </a:solidFill>
                <a:latin typeface="Open Sans"/>
              </a:rPr>
              <a:t> from world-renowned composer Bob Chilcott</a:t>
            </a:r>
          </a:p>
          <a:p>
            <a:pPr algn="l" marL="542925" indent="-271462" lvl="1">
              <a:lnSpc>
                <a:spcPts val="3240"/>
              </a:lnSpc>
              <a:buFont typeface="Arial"/>
              <a:buChar char="•"/>
            </a:pPr>
            <a:r>
              <a:rPr lang="en-US" sz="3000">
                <a:solidFill>
                  <a:srgbClr val="44546A"/>
                </a:solidFill>
                <a:latin typeface="Open Sans Bold"/>
              </a:rPr>
              <a:t>Free resources </a:t>
            </a:r>
            <a:r>
              <a:rPr lang="en-US" sz="3000">
                <a:solidFill>
                  <a:srgbClr val="44546A"/>
                </a:solidFill>
                <a:latin typeface="Open Sans"/>
              </a:rPr>
              <a:t>– sheet music, learning and backing tracks</a:t>
            </a:r>
          </a:p>
          <a:p>
            <a:pPr algn="l" marL="542925" indent="-271462" lvl="1">
              <a:lnSpc>
                <a:spcPts val="3240"/>
              </a:lnSpc>
              <a:buFont typeface="Arial"/>
              <a:buChar char="•"/>
            </a:pPr>
            <a:r>
              <a:rPr lang="en-US" sz="3000">
                <a:solidFill>
                  <a:srgbClr val="44546A"/>
                </a:solidFill>
                <a:latin typeface="Open Sans"/>
              </a:rPr>
              <a:t>Supporting resources for </a:t>
            </a:r>
            <a:r>
              <a:rPr lang="en-US" sz="3000">
                <a:solidFill>
                  <a:srgbClr val="44546A"/>
                </a:solidFill>
                <a:latin typeface="Open Sans Bold"/>
              </a:rPr>
              <a:t>schools</a:t>
            </a:r>
            <a:r>
              <a:rPr lang="en-US" sz="3000">
                <a:solidFill>
                  <a:srgbClr val="44546A"/>
                </a:solidFill>
                <a:latin typeface="Open Sans"/>
              </a:rPr>
              <a:t> including collective worship sessions</a:t>
            </a:r>
          </a:p>
          <a:p>
            <a:pPr algn="l" marL="542925" indent="-271462" lvl="1">
              <a:lnSpc>
                <a:spcPts val="3240"/>
              </a:lnSpc>
              <a:buFont typeface="Arial"/>
              <a:buChar char="•"/>
            </a:pPr>
            <a:r>
              <a:rPr lang="en-US" sz="3000">
                <a:solidFill>
                  <a:srgbClr val="44546A"/>
                </a:solidFill>
                <a:latin typeface="Open Sans"/>
              </a:rPr>
              <a:t>Daily </a:t>
            </a:r>
            <a:r>
              <a:rPr lang="en-US" sz="3000">
                <a:solidFill>
                  <a:srgbClr val="44546A"/>
                </a:solidFill>
                <a:latin typeface="Open Sans Bold"/>
              </a:rPr>
              <a:t>Advent reflections </a:t>
            </a:r>
            <a:r>
              <a:rPr lang="en-US" sz="3000">
                <a:solidFill>
                  <a:srgbClr val="44546A"/>
                </a:solidFill>
                <a:latin typeface="Open Sans"/>
              </a:rPr>
              <a:t>which work with our very first …</a:t>
            </a:r>
          </a:p>
          <a:p>
            <a:pPr algn="l" marL="542925" indent="-271462" lvl="1">
              <a:lnSpc>
                <a:spcPts val="3240"/>
              </a:lnSpc>
              <a:buFont typeface="Arial"/>
              <a:buChar char="•"/>
            </a:pPr>
            <a:r>
              <a:rPr lang="en-US" sz="3000">
                <a:solidFill>
                  <a:srgbClr val="44546A"/>
                </a:solidFill>
                <a:latin typeface="Open Sans"/>
              </a:rPr>
              <a:t>Printed </a:t>
            </a:r>
            <a:r>
              <a:rPr lang="en-US" sz="3000">
                <a:solidFill>
                  <a:srgbClr val="44546A"/>
                </a:solidFill>
                <a:latin typeface="Open Sans Bold"/>
              </a:rPr>
              <a:t>Follow The Star Advent Calendar </a:t>
            </a:r>
            <a:r>
              <a:rPr lang="en-US" sz="3000">
                <a:solidFill>
                  <a:srgbClr val="44546A"/>
                </a:solidFill>
                <a:latin typeface="Open Sans"/>
              </a:rPr>
              <a:t>– with stickers!</a:t>
            </a:r>
          </a:p>
          <a:p>
            <a:pPr algn="l" marL="542925" indent="-271462" lvl="1">
              <a:lnSpc>
                <a:spcPts val="3240"/>
              </a:lnSpc>
              <a:buFont typeface="Arial"/>
              <a:buChar char="•"/>
            </a:pPr>
            <a:r>
              <a:rPr lang="en-US" sz="3000">
                <a:solidFill>
                  <a:srgbClr val="44546A"/>
                </a:solidFill>
                <a:latin typeface="Open Sans Bold"/>
              </a:rPr>
              <a:t>Daily Christmas reflections </a:t>
            </a:r>
            <a:r>
              <a:rPr lang="en-US" sz="3000">
                <a:solidFill>
                  <a:srgbClr val="44546A"/>
                </a:solidFill>
                <a:latin typeface="Open Sans"/>
              </a:rPr>
              <a:t>from 24 December to 5 January, written</a:t>
            </a:r>
            <a:r>
              <a:rPr lang="en-US" sz="3000">
                <a:solidFill>
                  <a:srgbClr val="44546A"/>
                </a:solidFill>
                <a:latin typeface="Open Sans Bold"/>
              </a:rPr>
              <a:t> </a:t>
            </a:r>
            <a:r>
              <a:rPr lang="en-US" sz="3000">
                <a:solidFill>
                  <a:srgbClr val="44546A"/>
                </a:solidFill>
                <a:latin typeface="Open Sans"/>
              </a:rPr>
              <a:t>by </a:t>
            </a:r>
            <a:r>
              <a:rPr lang="en-US" sz="3000">
                <a:solidFill>
                  <a:srgbClr val="44546A"/>
                </a:solidFill>
                <a:latin typeface="Open Sans Bold"/>
              </a:rPr>
              <a:t>Richard Carter </a:t>
            </a:r>
          </a:p>
          <a:p>
            <a:pPr algn="l" marL="542925" indent="-271462" lvl="1">
              <a:lnSpc>
                <a:spcPts val="3240"/>
              </a:lnSpc>
              <a:buFont typeface="Arial"/>
              <a:buChar char="•"/>
            </a:pPr>
            <a:r>
              <a:rPr lang="en-US" sz="3000">
                <a:solidFill>
                  <a:srgbClr val="44546A"/>
                </a:solidFill>
                <a:latin typeface="Open Sans Bold"/>
              </a:rPr>
              <a:t>Plus</a:t>
            </a:r>
            <a:r>
              <a:rPr lang="en-US" sz="3000">
                <a:solidFill>
                  <a:srgbClr val="44546A"/>
                </a:solidFill>
                <a:latin typeface="Open Sans"/>
              </a:rPr>
              <a:t> ACNY tools, resources, Digital Labs webinars and more</a:t>
            </a:r>
          </a:p>
          <a:p>
            <a:pPr algn="l" marL="542925" indent="-271462" lvl="1">
              <a:lnSpc>
                <a:spcPts val="3240"/>
              </a:lnSpc>
            </a:pP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2520522" y="7730838"/>
            <a:ext cx="13246957" cy="1036136"/>
          </a:xfrm>
          <a:prstGeom prst="rect">
            <a:avLst/>
          </a:prstGeom>
        </p:spPr>
        <p:txBody>
          <a:bodyPr anchor="t" rtlCol="false" tIns="0" lIns="0" bIns="0" rIns="0">
            <a:spAutoFit/>
          </a:bodyPr>
          <a:lstStyle/>
          <a:p>
            <a:pPr algn="ctr">
              <a:lnSpc>
                <a:spcPts val="7311"/>
              </a:lnSpc>
            </a:pPr>
            <a:r>
              <a:rPr lang="en-US" sz="6770">
                <a:solidFill>
                  <a:srgbClr val="E3A61F"/>
                </a:solidFill>
                <a:latin typeface="Oswald Bold"/>
              </a:rPr>
              <a:t>cofe.io/Christmas</a:t>
            </a:r>
          </a:p>
        </p:txBody>
      </p:sp>
      <p:sp>
        <p:nvSpPr>
          <p:cNvPr name="Freeform 4" id="4"/>
          <p:cNvSpPr/>
          <p:nvPr/>
        </p:nvSpPr>
        <p:spPr>
          <a:xfrm flipH="false" flipV="false" rot="0">
            <a:off x="13088618" y="8871748"/>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
        <p:nvSpPr>
          <p:cNvPr name="TextBox 7" id="7"/>
          <p:cNvSpPr txBox="true"/>
          <p:nvPr/>
        </p:nvSpPr>
        <p:spPr>
          <a:xfrm rot="0">
            <a:off x="11545193" y="1658900"/>
            <a:ext cx="5804945" cy="306705"/>
          </a:xfrm>
          <a:prstGeom prst="rect">
            <a:avLst/>
          </a:prstGeom>
        </p:spPr>
        <p:txBody>
          <a:bodyPr anchor="t" rtlCol="false" tIns="0" lIns="0" bIns="0" rIns="0">
            <a:spAutoFit/>
          </a:bodyPr>
          <a:lstStyle/>
          <a:p>
            <a:pPr algn="r">
              <a:lnSpc>
                <a:spcPts val="2520"/>
              </a:lnSpc>
            </a:pPr>
            <a:r>
              <a:rPr lang="en-US" sz="1800">
                <a:solidFill>
                  <a:srgbClr val="282B7E"/>
                </a:solidFill>
                <a:latin typeface="Cabin"/>
              </a:rPr>
              <a:t>You can use this for extra pages if you wish </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
        <p:nvSpPr>
          <p:cNvPr name="TextBox 7" id="7"/>
          <p:cNvSpPr txBox="true"/>
          <p:nvPr/>
        </p:nvSpPr>
        <p:spPr>
          <a:xfrm rot="0">
            <a:off x="11545193" y="1658900"/>
            <a:ext cx="5804945" cy="306705"/>
          </a:xfrm>
          <a:prstGeom prst="rect">
            <a:avLst/>
          </a:prstGeom>
        </p:spPr>
        <p:txBody>
          <a:bodyPr anchor="t" rtlCol="false" tIns="0" lIns="0" bIns="0" rIns="0">
            <a:spAutoFit/>
          </a:bodyPr>
          <a:lstStyle/>
          <a:p>
            <a:pPr algn="r">
              <a:lnSpc>
                <a:spcPts val="2520"/>
              </a:lnSpc>
            </a:pPr>
            <a:r>
              <a:rPr lang="en-US" sz="1800">
                <a:solidFill>
                  <a:srgbClr val="282B7E"/>
                </a:solidFill>
                <a:latin typeface="Cabin"/>
              </a:rPr>
              <a:t>You can use this for extra pages if you wish </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
        <p:nvSpPr>
          <p:cNvPr name="TextBox 7" id="7"/>
          <p:cNvSpPr txBox="true"/>
          <p:nvPr/>
        </p:nvSpPr>
        <p:spPr>
          <a:xfrm rot="0">
            <a:off x="11545193" y="1658900"/>
            <a:ext cx="5804945" cy="306705"/>
          </a:xfrm>
          <a:prstGeom prst="rect">
            <a:avLst/>
          </a:prstGeom>
        </p:spPr>
        <p:txBody>
          <a:bodyPr anchor="t" rtlCol="false" tIns="0" lIns="0" bIns="0" rIns="0">
            <a:spAutoFit/>
          </a:bodyPr>
          <a:lstStyle/>
          <a:p>
            <a:pPr algn="r">
              <a:lnSpc>
                <a:spcPts val="2520"/>
              </a:lnSpc>
            </a:pPr>
            <a:r>
              <a:rPr lang="en-US" sz="1800">
                <a:solidFill>
                  <a:srgbClr val="282B7E"/>
                </a:solidFill>
                <a:latin typeface="Cabin"/>
              </a:rPr>
              <a:t>You can use this for extra pages if you wish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1726"/>
          <a:ext cx="16596430" cy="6549478"/>
        </p:xfrm>
        <a:graphic>
          <a:graphicData uri="http://schemas.openxmlformats.org/drawingml/2006/table">
            <a:tbl>
              <a:tblPr/>
              <a:tblGrid>
                <a:gridCol w="6390513"/>
                <a:gridCol w="10205917"/>
              </a:tblGrid>
              <a:tr h="804782">
                <a:tc>
                  <a:txBody>
                    <a:bodyPr anchor="t" rtlCol="false"/>
                    <a:lstStyle/>
                    <a:p>
                      <a:pPr algn="l">
                        <a:lnSpc>
                          <a:spcPts val="2520"/>
                        </a:lnSpc>
                        <a:defRPr/>
                      </a:pPr>
                      <a:r>
                        <a:rPr lang="en-US" sz="1800">
                          <a:solidFill>
                            <a:srgbClr val="02006C"/>
                          </a:solidFill>
                          <a:latin typeface="Cabin Bold"/>
                        </a:rPr>
                        <a:t>Goals (Add your own in the empty sections)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437110">
                <a:tc>
                  <a:txBody>
                    <a:bodyPr anchor="t" rtlCol="false"/>
                    <a:lstStyle/>
                    <a:p>
                      <a:pPr algn="l">
                        <a:lnSpc>
                          <a:spcPts val="2520"/>
                        </a:lnSpc>
                        <a:defRPr/>
                      </a:pPr>
                      <a:r>
                        <a:rPr lang="en-US" sz="1800">
                          <a:solidFill>
                            <a:srgbClr val="282B7E"/>
                          </a:solidFill>
                          <a:latin typeface="Cabin Bold"/>
                        </a:rPr>
                        <a:t>Example: </a:t>
                      </a:r>
                      <a:endParaRPr lang="en-US" sz="1100"/>
                    </a:p>
                    <a:p>
                      <a:pPr>
                        <a:lnSpc>
                          <a:spcPts val="2520"/>
                        </a:lnSpc>
                      </a:pPr>
                      <a:r>
                        <a:rPr lang="en-US" sz="1800">
                          <a:solidFill>
                            <a:srgbClr val="282B7E"/>
                          </a:solidFill>
                          <a:latin typeface="Cabin Bold"/>
                        </a:rPr>
                        <a:t>To reach more young adults in our local community who are experiencing loneliness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r>
                        <a:rPr lang="en-US" sz="1800">
                          <a:solidFill>
                            <a:srgbClr val="282B7E"/>
                          </a:solidFill>
                          <a:latin typeface="Cabin"/>
                        </a:rPr>
                        <a:t>Where are young adults in your local community spending most of their time?</a:t>
                      </a:r>
                      <a:endParaRPr lang="en-US" sz="1100"/>
                    </a:p>
                    <a:p>
                      <a:pPr marL="388620" indent="-194310" lvl="1">
                        <a:lnSpc>
                          <a:spcPts val="2520"/>
                        </a:lnSpc>
                        <a:buFont typeface="Arial"/>
                        <a:buChar char="•"/>
                      </a:pPr>
                      <a:r>
                        <a:rPr lang="en-US" sz="1800">
                          <a:solidFill>
                            <a:srgbClr val="282B7E"/>
                          </a:solidFill>
                          <a:latin typeface="Cabin"/>
                        </a:rPr>
                        <a:t>How can we make them feel welcome? </a:t>
                      </a:r>
                    </a:p>
                    <a:p>
                      <a:pPr marL="388620" indent="-194310" lvl="1">
                        <a:lnSpc>
                          <a:spcPts val="2520"/>
                        </a:lnSpc>
                        <a:buFont typeface="Arial"/>
                        <a:buChar char="•"/>
                      </a:pPr>
                      <a:r>
                        <a:rPr lang="en-US" sz="1800">
                          <a:solidFill>
                            <a:srgbClr val="282B7E"/>
                          </a:solidFill>
                          <a:latin typeface="Cabin"/>
                        </a:rPr>
                        <a:t>What type of content will engage them?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4307586">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864835" y="1291938"/>
            <a:ext cx="272908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Before you start</a:t>
            </a:r>
          </a:p>
        </p:txBody>
      </p:sp>
      <p:sp>
        <p:nvSpPr>
          <p:cNvPr name="TextBox 5" id="5"/>
          <p:cNvSpPr txBox="true"/>
          <p:nvPr/>
        </p:nvSpPr>
        <p:spPr>
          <a:xfrm rot="0">
            <a:off x="12065063" y="990600"/>
            <a:ext cx="5041576" cy="935355"/>
          </a:xfrm>
          <a:prstGeom prst="rect">
            <a:avLst/>
          </a:prstGeom>
        </p:spPr>
        <p:txBody>
          <a:bodyPr anchor="t" rtlCol="false" tIns="0" lIns="0" bIns="0" rIns="0">
            <a:spAutoFit/>
          </a:bodyPr>
          <a:lstStyle/>
          <a:p>
            <a:pPr>
              <a:lnSpc>
                <a:spcPts val="2520"/>
              </a:lnSpc>
            </a:pPr>
            <a:r>
              <a:rPr lang="en-US" sz="1800">
                <a:solidFill>
                  <a:srgbClr val="282B7E"/>
                </a:solidFill>
                <a:latin typeface="Cabin"/>
              </a:rPr>
              <a:t>Reminder: </a:t>
            </a:r>
          </a:p>
          <a:p>
            <a:pPr>
              <a:lnSpc>
                <a:spcPts val="2520"/>
              </a:lnSpc>
            </a:pPr>
            <a:r>
              <a:rPr lang="en-US" sz="1800">
                <a:solidFill>
                  <a:srgbClr val="282B7E"/>
                </a:solidFill>
                <a:latin typeface="Cabin"/>
              </a:rPr>
              <a:t>Use goals your church currently has and find ways you can meet them during this Christmas period</a:t>
            </a:r>
          </a:p>
        </p:txBody>
      </p:sp>
      <p:sp>
        <p:nvSpPr>
          <p:cNvPr name="Freeform 6" id="6"/>
          <p:cNvSpPr/>
          <p:nvPr/>
        </p:nvSpPr>
        <p:spPr>
          <a:xfrm flipH="false" flipV="false" rot="0">
            <a:off x="1309814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1163768" y="2207747"/>
          <a:ext cx="15893975" cy="6465596"/>
        </p:xfrm>
        <a:graphic>
          <a:graphicData uri="http://schemas.openxmlformats.org/drawingml/2006/table">
            <a:tbl>
              <a:tblPr/>
              <a:tblGrid>
                <a:gridCol w="4734246"/>
                <a:gridCol w="6508861"/>
                <a:gridCol w="4650868"/>
              </a:tblGrid>
              <a:tr h="1240225">
                <a:tc>
                  <a:txBody>
                    <a:bodyPr anchor="t" rtlCol="false"/>
                    <a:lstStyle/>
                    <a:p>
                      <a:pPr algn="l">
                        <a:lnSpc>
                          <a:spcPts val="2520"/>
                        </a:lnSpc>
                        <a:defRPr/>
                      </a:pPr>
                      <a:r>
                        <a:rPr lang="en-US" sz="1800">
                          <a:solidFill>
                            <a:srgbClr val="02006C"/>
                          </a:solidFill>
                          <a:latin typeface="Cabin Bold"/>
                        </a:rPr>
                        <a:t>Audience Type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Who are they: age, gender, interests? Where do they spend their time?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Why is it important for you to reach them?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039708">
                <a:tc>
                  <a:txBody>
                    <a:bodyPr anchor="t" rtlCol="false"/>
                    <a:lstStyle/>
                    <a:p>
                      <a:pPr algn="l">
                        <a:lnSpc>
                          <a:spcPts val="2240"/>
                        </a:lnSpc>
                        <a:defRPr/>
                      </a:pPr>
                      <a:r>
                        <a:rPr lang="en-US" sz="1600">
                          <a:solidFill>
                            <a:srgbClr val="02006C"/>
                          </a:solidFill>
                          <a:latin typeface="Cabin Bold"/>
                        </a:rPr>
                        <a:t>Example: </a:t>
                      </a:r>
                      <a:endParaRPr lang="en-US" sz="1100"/>
                    </a:p>
                    <a:p>
                      <a:pPr>
                        <a:lnSpc>
                          <a:spcPts val="2240"/>
                        </a:lnSpc>
                      </a:pPr>
                      <a:r>
                        <a:rPr lang="en-US" sz="1600">
                          <a:solidFill>
                            <a:srgbClr val="02006C"/>
                          </a:solidFill>
                          <a:latin typeface="Cabin Bold"/>
                        </a:rPr>
                        <a:t>To reach more young adults in our local community who are experiencing loneliness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40"/>
                        </a:lnSpc>
                        <a:defRPr/>
                      </a:pPr>
                      <a:r>
                        <a:rPr lang="en-US" sz="1600">
                          <a:solidFill>
                            <a:srgbClr val="02006C"/>
                          </a:solidFill>
                          <a:latin typeface="Cabin"/>
                        </a:rPr>
                        <a:t>Example:</a:t>
                      </a:r>
                      <a:r>
                        <a:rPr lang="en-US" sz="1600">
                          <a:solidFill>
                            <a:srgbClr val="02006C"/>
                          </a:solidFill>
                          <a:latin typeface="Cabin"/>
                        </a:rPr>
                        <a:t> </a:t>
                      </a:r>
                      <a:endParaRPr lang="en-US" sz="1100"/>
                    </a:p>
                    <a:p>
                      <a:pPr marL="345441" indent="-172721" lvl="1">
                        <a:lnSpc>
                          <a:spcPts val="2240"/>
                        </a:lnSpc>
                        <a:buFont typeface="Arial"/>
                        <a:buChar char="•"/>
                      </a:pPr>
                      <a:r>
                        <a:rPr lang="en-US" sz="1600">
                          <a:solidFill>
                            <a:srgbClr val="02006C"/>
                          </a:solidFill>
                          <a:latin typeface="Cabin"/>
                        </a:rPr>
                        <a:t>Where are young adults in your local community spending most of their time?</a:t>
                      </a:r>
                    </a:p>
                    <a:p>
                      <a:pPr marL="345441" indent="-172721" lvl="1">
                        <a:lnSpc>
                          <a:spcPts val="2240"/>
                        </a:lnSpc>
                        <a:buFont typeface="Arial"/>
                        <a:buChar char="•"/>
                      </a:pPr>
                      <a:r>
                        <a:rPr lang="en-US" sz="1600">
                          <a:solidFill>
                            <a:srgbClr val="02006C"/>
                          </a:solidFill>
                          <a:latin typeface="Cabin"/>
                        </a:rPr>
                        <a:t>How can we make them feel welcome? </a:t>
                      </a:r>
                    </a:p>
                    <a:p>
                      <a:pPr marL="345441" indent="-172721" lvl="1">
                        <a:lnSpc>
                          <a:spcPts val="2240"/>
                        </a:lnSpc>
                        <a:buFont typeface="Arial"/>
                        <a:buChar char="•"/>
                      </a:pPr>
                      <a:r>
                        <a:rPr lang="en-US" sz="1600">
                          <a:solidFill>
                            <a:srgbClr val="02006C"/>
                          </a:solidFill>
                          <a:latin typeface="Cabin"/>
                        </a:rPr>
                        <a:t>What type of content will engage them?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40"/>
                        </a:lnSpc>
                        <a:defRPr/>
                      </a:pPr>
                      <a:r>
                        <a:rPr lang="en-US" sz="1600">
                          <a:solidFill>
                            <a:srgbClr val="02006C"/>
                          </a:solidFill>
                          <a:latin typeface="Cabin"/>
                        </a:rPr>
                        <a:t>In our church we are trying to reach 1,000 young people by 2025. This will help us to meet that goal.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143029">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035639">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006995">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30257" y="1430329"/>
            <a:ext cx="15827485" cy="539115"/>
          </a:xfrm>
          <a:prstGeom prst="rect">
            <a:avLst/>
          </a:prstGeom>
        </p:spPr>
        <p:txBody>
          <a:bodyPr anchor="t" rtlCol="false" tIns="0" lIns="0" bIns="0" rIns="0">
            <a:spAutoFit/>
          </a:bodyPr>
          <a:lstStyle/>
          <a:p>
            <a:pPr>
              <a:lnSpc>
                <a:spcPts val="4409"/>
              </a:lnSpc>
            </a:pPr>
            <a:r>
              <a:rPr lang="en-US" sz="3150" u="sng">
                <a:solidFill>
                  <a:srgbClr val="282B7E"/>
                </a:solidFill>
                <a:latin typeface="Cabin Bold"/>
              </a:rPr>
              <a:t>THREE KEY AUDIENCES WE WANT TO REACH ONLINE THIS ADVENT AND CHRISTMAS </a:t>
            </a:r>
          </a:p>
        </p:txBody>
      </p:sp>
      <p:sp>
        <p:nvSpPr>
          <p:cNvPr name="TextBox 5" id="5"/>
          <p:cNvSpPr txBox="true"/>
          <p:nvPr/>
        </p:nvSpPr>
        <p:spPr>
          <a:xfrm rot="0">
            <a:off x="1230257" y="957889"/>
            <a:ext cx="272908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Before you start</a:t>
            </a:r>
          </a:p>
        </p:txBody>
      </p:sp>
      <p:sp>
        <p:nvSpPr>
          <p:cNvPr name="Freeform 6" id="6"/>
          <p:cNvSpPr/>
          <p:nvPr/>
        </p:nvSpPr>
        <p:spPr>
          <a:xfrm flipH="false" flipV="false" rot="0">
            <a:off x="13069568" y="8835268"/>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927234" y="2487928"/>
          <a:ext cx="16433532" cy="6439794"/>
        </p:xfrm>
        <a:graphic>
          <a:graphicData uri="http://schemas.openxmlformats.org/drawingml/2006/table">
            <a:tbl>
              <a:tblPr/>
              <a:tblGrid>
                <a:gridCol w="1973068"/>
                <a:gridCol w="2348582"/>
                <a:gridCol w="2190440"/>
                <a:gridCol w="2102915"/>
                <a:gridCol w="2477756"/>
                <a:gridCol w="2429508"/>
                <a:gridCol w="2911262"/>
              </a:tblGrid>
              <a:tr h="797350">
                <a:tc>
                  <a:txBody>
                    <a:bodyPr anchor="t" rtlCol="false"/>
                    <a:lstStyle/>
                    <a:p>
                      <a:pPr algn="l">
                        <a:lnSpc>
                          <a:spcPts val="2239"/>
                        </a:lnSpc>
                        <a:defRPr/>
                      </a:pPr>
                      <a:r>
                        <a:rPr lang="en-US" sz="1599">
                          <a:solidFill>
                            <a:srgbClr val="02006C"/>
                          </a:solidFill>
                          <a:latin typeface="Cabin Bold"/>
                        </a:rPr>
                        <a:t>Platform</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02006C"/>
                          </a:solidFill>
                          <a:latin typeface="Cabin Bold"/>
                        </a:rPr>
                        <a:t>Type</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Bold"/>
                        </a:rPr>
                        <a:t>Monday</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Bold"/>
                        </a:rPr>
                        <a:t>Tuesday</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Bold"/>
                        </a:rPr>
                        <a:t>Wednesday</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Bold"/>
                        </a:rPr>
                        <a:t>Thursday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Bold"/>
                        </a:rPr>
                        <a:t>Friday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062133">
                <a:tc>
                  <a:txBody>
                    <a:bodyPr anchor="t" rtlCol="false"/>
                    <a:lstStyle/>
                    <a:p>
                      <a:pPr algn="l">
                        <a:lnSpc>
                          <a:spcPts val="2239"/>
                        </a:lnSpc>
                        <a:defRPr/>
                      </a:pPr>
                      <a:r>
                        <a:rPr lang="en-US" sz="1599">
                          <a:solidFill>
                            <a:srgbClr val="282B7E"/>
                          </a:solidFill>
                          <a:latin typeface="Cabin Bold"/>
                        </a:rPr>
                        <a:t>Facebook pages and groups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Bold"/>
                        </a:rPr>
                        <a:t>Image, post, live streaming and story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a:rPr>
                        <a:t>Image or video with caption &amp; link. Promote event flyer.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a:rPr>
                        <a:t>Re-share posts and national content on stories.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a:rPr>
                        <a:t>Image or video with caption &amp; link. Ask a question, Share a fun fact, Share the carol of the week.</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745937">
                <a:tc>
                  <a:txBody>
                    <a:bodyPr anchor="t" rtlCol="false"/>
                    <a:lstStyle/>
                    <a:p>
                      <a:pPr algn="l">
                        <a:lnSpc>
                          <a:spcPts val="2239"/>
                        </a:lnSpc>
                        <a:defRPr/>
                      </a:pPr>
                      <a:r>
                        <a:rPr lang="en-US" sz="1599">
                          <a:solidFill>
                            <a:srgbClr val="282B7E"/>
                          </a:solidFill>
                          <a:latin typeface="Cabin Bold"/>
                        </a:rPr>
                        <a:t>Instagram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Bold"/>
                        </a:rPr>
                        <a:t>Image, posts, reels and stories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a:rPr>
                        <a:t>Image or video with caption &amp; link. Promote event flyer.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a:rPr>
                        <a:t>Re-share posts and national content on stories.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a:rPr>
                        <a:t>Image or video with caption &amp; link. Share a fun fact, Share the carol of the week.</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834374">
                <a:tc>
                  <a:txBody>
                    <a:bodyPr anchor="t" rtlCol="false"/>
                    <a:lstStyle/>
                    <a:p>
                      <a:pPr algn="l">
                        <a:lnSpc>
                          <a:spcPts val="2239"/>
                        </a:lnSpc>
                        <a:defRPr/>
                      </a:pPr>
                      <a:r>
                        <a:rPr lang="en-US" sz="1599">
                          <a:solidFill>
                            <a:srgbClr val="282B7E"/>
                          </a:solidFill>
                          <a:latin typeface="Cabin Bold"/>
                        </a:rPr>
                        <a:t>TikTok, Youtube, Twitter, Threads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Bold"/>
                        </a:rPr>
                        <a:t>Tik Tok Stories, Youtube Shorts, Live stream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a:rPr>
                        <a:t>Upload same content as above.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a:rPr>
                        <a:t>Live stream interviewing our Vicar on what to expect. Share a fun fact, Share the carol of the week.</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028700" y="1309916"/>
            <a:ext cx="6414576" cy="539115"/>
          </a:xfrm>
          <a:prstGeom prst="rect">
            <a:avLst/>
          </a:prstGeom>
        </p:spPr>
        <p:txBody>
          <a:bodyPr anchor="t" rtlCol="false" tIns="0" lIns="0" bIns="0" rIns="0">
            <a:spAutoFit/>
          </a:bodyPr>
          <a:lstStyle/>
          <a:p>
            <a:pPr>
              <a:lnSpc>
                <a:spcPts val="4409"/>
              </a:lnSpc>
            </a:pPr>
            <a:r>
              <a:rPr lang="en-US" sz="3150" u="sng">
                <a:solidFill>
                  <a:srgbClr val="282B7E"/>
                </a:solidFill>
                <a:latin typeface="Cabin Bold"/>
              </a:rPr>
              <a:t>EXAMPLE WEEKLY TEMPLATE</a:t>
            </a:r>
          </a:p>
        </p:txBody>
      </p:sp>
      <p:sp>
        <p:nvSpPr>
          <p:cNvPr name="TextBox 5" id="5"/>
          <p:cNvSpPr txBox="true"/>
          <p:nvPr/>
        </p:nvSpPr>
        <p:spPr>
          <a:xfrm rot="0">
            <a:off x="1028700" y="837476"/>
            <a:ext cx="272908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Before you start</a:t>
            </a:r>
          </a:p>
        </p:txBody>
      </p:sp>
      <p:sp>
        <p:nvSpPr>
          <p:cNvPr name="TextBox 6" id="6"/>
          <p:cNvSpPr txBox="true"/>
          <p:nvPr/>
        </p:nvSpPr>
        <p:spPr>
          <a:xfrm rot="0">
            <a:off x="7678058" y="849858"/>
            <a:ext cx="9239229" cy="1564005"/>
          </a:xfrm>
          <a:prstGeom prst="rect">
            <a:avLst/>
          </a:prstGeom>
        </p:spPr>
        <p:txBody>
          <a:bodyPr anchor="t" rtlCol="false" tIns="0" lIns="0" bIns="0" rIns="0">
            <a:spAutoFit/>
          </a:bodyPr>
          <a:lstStyle/>
          <a:p>
            <a:pPr>
              <a:lnSpc>
                <a:spcPts val="2520"/>
              </a:lnSpc>
            </a:pPr>
            <a:r>
              <a:rPr lang="en-US" sz="1800">
                <a:solidFill>
                  <a:srgbClr val="282B7E"/>
                </a:solidFill>
                <a:latin typeface="Cabin Bold"/>
              </a:rPr>
              <a:t>Top Tip:</a:t>
            </a:r>
            <a:r>
              <a:rPr lang="en-US" sz="1800">
                <a:solidFill>
                  <a:srgbClr val="282B7E"/>
                </a:solidFill>
                <a:latin typeface="Cabin"/>
              </a:rPr>
              <a:t> Map out your content before you get started, when and were you will post it - even if you haven’t created it yet. This will allow you to see what content to create and post with ease.</a:t>
            </a:r>
          </a:p>
          <a:p>
            <a:pPr>
              <a:lnSpc>
                <a:spcPts val="2520"/>
              </a:lnSpc>
            </a:pPr>
            <a:r>
              <a:rPr lang="en-US" sz="1800">
                <a:solidFill>
                  <a:srgbClr val="282B7E"/>
                </a:solidFill>
                <a:latin typeface="Cabin Bold"/>
              </a:rPr>
              <a:t>We recommend:</a:t>
            </a:r>
            <a:r>
              <a:rPr lang="en-US" sz="1800">
                <a:solidFill>
                  <a:srgbClr val="282B7E"/>
                </a:solidFill>
                <a:latin typeface="Cabin"/>
              </a:rPr>
              <a:t> Schedule 30mins at the start of each week to review what content is coming up this week and then make a plan for content for the following. Only do what is suitable for you and your available resources. </a:t>
            </a:r>
          </a:p>
        </p:txBody>
      </p:sp>
      <p:sp>
        <p:nvSpPr>
          <p:cNvPr name="Freeform 7" id="7"/>
          <p:cNvSpPr/>
          <p:nvPr/>
        </p:nvSpPr>
        <p:spPr>
          <a:xfrm flipH="false" flipV="false" rot="0">
            <a:off x="13132933" y="8927722"/>
            <a:ext cx="4180207" cy="584957"/>
          </a:xfrm>
          <a:custGeom>
            <a:avLst/>
            <a:gdLst/>
            <a:ahLst/>
            <a:cxnLst/>
            <a:rect r="r" b="b" t="t" l="l"/>
            <a:pathLst>
              <a:path h="584957" w="4180207">
                <a:moveTo>
                  <a:pt x="0" y="0"/>
                </a:moveTo>
                <a:lnTo>
                  <a:pt x="4180208" y="0"/>
                </a:lnTo>
                <a:lnTo>
                  <a:pt x="4180208" y="584956"/>
                </a:lnTo>
                <a:lnTo>
                  <a:pt x="0" y="584956"/>
                </a:lnTo>
                <a:lnTo>
                  <a:pt x="0" y="0"/>
                </a:lnTo>
                <a:close/>
              </a:path>
            </a:pathLst>
          </a:custGeom>
          <a:blipFill>
            <a:blip r:embed="rId3"/>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1182048" y="2082263"/>
          <a:ext cx="15923905" cy="6122473"/>
        </p:xfrm>
        <a:graphic>
          <a:graphicData uri="http://schemas.openxmlformats.org/drawingml/2006/table">
            <a:tbl>
              <a:tblPr/>
              <a:tblGrid>
                <a:gridCol w="1834637"/>
                <a:gridCol w="2099903"/>
                <a:gridCol w="2050170"/>
                <a:gridCol w="2166396"/>
                <a:gridCol w="2246896"/>
                <a:gridCol w="1897449"/>
                <a:gridCol w="1876817"/>
                <a:gridCol w="1751637"/>
              </a:tblGrid>
              <a:tr h="805110">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02006C"/>
                          </a:solidFill>
                          <a:latin typeface="Cabin Bold"/>
                        </a:rPr>
                        <a:t>Mon</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02006C"/>
                          </a:solidFill>
                          <a:latin typeface="Cabin Bold"/>
                        </a:rPr>
                        <a:t>Tue</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02006C"/>
                          </a:solidFill>
                          <a:latin typeface="Cabin Bold"/>
                        </a:rPr>
                        <a:t>Wed</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02006C"/>
                          </a:solidFill>
                          <a:latin typeface="Cabin Bold"/>
                        </a:rPr>
                        <a:t>Thu</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Fri</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Sat</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Sun</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037280">
                <a:tc>
                  <a:txBody>
                    <a:bodyPr anchor="t" rtlCol="false"/>
                    <a:lstStyle/>
                    <a:p>
                      <a:pPr algn="l">
                        <a:lnSpc>
                          <a:spcPts val="2520"/>
                        </a:lnSpc>
                        <a:defRPr/>
                      </a:pPr>
                      <a:r>
                        <a:rPr lang="en-US" sz="1800">
                          <a:solidFill>
                            <a:srgbClr val="282B7E"/>
                          </a:solidFill>
                          <a:latin typeface="Cabin Bold"/>
                        </a:rPr>
                        <a:t>Facebook</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085471">
                <a:tc>
                  <a:txBody>
                    <a:bodyPr anchor="t" rtlCol="false"/>
                    <a:lstStyle/>
                    <a:p>
                      <a:pPr algn="l">
                        <a:lnSpc>
                          <a:spcPts val="2520"/>
                        </a:lnSpc>
                        <a:defRPr/>
                      </a:pPr>
                      <a:r>
                        <a:rPr lang="en-US" sz="1800">
                          <a:solidFill>
                            <a:srgbClr val="282B7E"/>
                          </a:solidFill>
                          <a:latin typeface="Cabin Bold"/>
                        </a:rPr>
                        <a:t>Instagram</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960813">
                <a:tc>
                  <a:txBody>
                    <a:bodyPr anchor="t" rtlCol="false"/>
                    <a:lstStyle/>
                    <a:p>
                      <a:pPr algn="l">
                        <a:lnSpc>
                          <a:spcPts val="2520"/>
                        </a:lnSpc>
                        <a:defRPr/>
                      </a:pPr>
                      <a:r>
                        <a:rPr lang="en-US" sz="1800">
                          <a:solidFill>
                            <a:srgbClr val="282B7E"/>
                          </a:solidFill>
                          <a:latin typeface="Cabin Bold"/>
                        </a:rPr>
                        <a:t>Twitter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029692">
                <a:tc>
                  <a:txBody>
                    <a:bodyPr anchor="t" rtlCol="false"/>
                    <a:lstStyle/>
                    <a:p>
                      <a:pPr algn="l">
                        <a:lnSpc>
                          <a:spcPts val="2520"/>
                        </a:lnSpc>
                        <a:defRPr/>
                      </a:pPr>
                      <a:r>
                        <a:rPr lang="en-US" sz="1800">
                          <a:solidFill>
                            <a:srgbClr val="282B7E"/>
                          </a:solidFill>
                          <a:latin typeface="Cabin Bold"/>
                        </a:rPr>
                        <a:t>Newsletter</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204108">
                <a:tc>
                  <a:txBody>
                    <a:bodyPr anchor="t" rtlCol="false"/>
                    <a:lstStyle/>
                    <a:p>
                      <a:pPr algn="l">
                        <a:lnSpc>
                          <a:spcPts val="2520"/>
                        </a:lnSpc>
                        <a:defRPr/>
                      </a:pPr>
                      <a:r>
                        <a:rPr lang="en-US" sz="1800">
                          <a:solidFill>
                            <a:srgbClr val="282B7E"/>
                          </a:solidFill>
                          <a:latin typeface="Cabin Bold"/>
                        </a:rPr>
                        <a:t>AChurchNearYou.com</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74234" y="1445939"/>
            <a:ext cx="15827485" cy="539115"/>
          </a:xfrm>
          <a:prstGeom prst="rect">
            <a:avLst/>
          </a:prstGeom>
        </p:spPr>
        <p:txBody>
          <a:bodyPr anchor="t" rtlCol="false" tIns="0" lIns="0" bIns="0" rIns="0">
            <a:spAutoFit/>
          </a:bodyPr>
          <a:lstStyle/>
          <a:p>
            <a:pPr>
              <a:lnSpc>
                <a:spcPts val="4409"/>
              </a:lnSpc>
            </a:pPr>
            <a:r>
              <a:rPr lang="en-US" sz="3150" u="sng">
                <a:solidFill>
                  <a:srgbClr val="282B7E"/>
                </a:solidFill>
                <a:latin typeface="Cabin Bold"/>
              </a:rPr>
              <a:t>WEEKLY PLANNER TEMPLATE </a:t>
            </a:r>
          </a:p>
        </p:txBody>
      </p:sp>
      <p:sp>
        <p:nvSpPr>
          <p:cNvPr name="TextBox 5" id="5"/>
          <p:cNvSpPr txBox="true"/>
          <p:nvPr/>
        </p:nvSpPr>
        <p:spPr>
          <a:xfrm rot="0">
            <a:off x="1274234" y="962025"/>
            <a:ext cx="272908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Before you start</a:t>
            </a:r>
          </a:p>
        </p:txBody>
      </p:sp>
      <p:sp>
        <p:nvSpPr>
          <p:cNvPr name="Freeform 6" id="6"/>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
        <p:nvSpPr>
          <p:cNvPr name="TextBox 7" id="7"/>
          <p:cNvSpPr txBox="true"/>
          <p:nvPr/>
        </p:nvSpPr>
        <p:spPr>
          <a:xfrm rot="0">
            <a:off x="11596759" y="990600"/>
            <a:ext cx="5509880" cy="935355"/>
          </a:xfrm>
          <a:prstGeom prst="rect">
            <a:avLst/>
          </a:prstGeom>
        </p:spPr>
        <p:txBody>
          <a:bodyPr anchor="t" rtlCol="false" tIns="0" lIns="0" bIns="0" rIns="0">
            <a:spAutoFit/>
          </a:bodyPr>
          <a:lstStyle/>
          <a:p>
            <a:pPr>
              <a:lnSpc>
                <a:spcPts val="2520"/>
              </a:lnSpc>
            </a:pPr>
            <a:r>
              <a:rPr lang="en-US" sz="1800">
                <a:solidFill>
                  <a:srgbClr val="282B7E"/>
                </a:solidFill>
                <a:latin typeface="Cabin"/>
              </a:rPr>
              <a:t>Reminder: </a:t>
            </a:r>
          </a:p>
          <a:p>
            <a:pPr>
              <a:lnSpc>
                <a:spcPts val="2520"/>
              </a:lnSpc>
            </a:pPr>
            <a:r>
              <a:rPr lang="en-US" sz="1800">
                <a:solidFill>
                  <a:srgbClr val="282B7E"/>
                </a:solidFill>
                <a:latin typeface="Cabin"/>
              </a:rPr>
              <a:t>You can edit this and adapt it to make it fit your needs. You can also map out your images &amp; captions.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538224"/>
        </p:xfrm>
        <a:graphic>
          <a:graphicData uri="http://schemas.openxmlformats.org/drawingml/2006/table">
            <a:tbl>
              <a:tblPr/>
              <a:tblGrid>
                <a:gridCol w="4943482"/>
                <a:gridCol w="6796529"/>
                <a:gridCol w="4856419"/>
              </a:tblGrid>
              <a:tr h="804790">
                <a:tc>
                  <a:txBody>
                    <a:bodyPr anchor="t" rtlCol="false"/>
                    <a:lstStyle/>
                    <a:p>
                      <a:pPr algn="l">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701794">
                <a:tc>
                  <a:txBody>
                    <a:bodyPr anchor="t" rtlCol="false"/>
                    <a:lstStyle/>
                    <a:p>
                      <a:pPr algn="l">
                        <a:lnSpc>
                          <a:spcPts val="2520"/>
                        </a:lnSpc>
                        <a:defRPr/>
                      </a:pPr>
                      <a:r>
                        <a:rPr lang="en-US" sz="1800">
                          <a:solidFill>
                            <a:srgbClr val="282B7E"/>
                          </a:solidFill>
                          <a:latin typeface="Cabin Bold"/>
                        </a:rPr>
                        <a:t>Add your services and events</a:t>
                      </a:r>
                      <a:r>
                        <a:rPr lang="en-US" sz="1800">
                          <a:solidFill>
                            <a:srgbClr val="282B7E"/>
                          </a:solidFill>
                          <a:latin typeface="Cabin"/>
                        </a:rPr>
                        <a:t> to ACNY, your own website and also consider listing them on social media platforms such as Facebook and Instagram.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r>
                        <a:rPr lang="en-US" sz="1800">
                          <a:solidFill>
                            <a:srgbClr val="282B7E"/>
                          </a:solidFill>
                          <a:latin typeface="Cabin"/>
                        </a:rPr>
                        <a:t>Make sure the title and description for your event are clear, inviting and have been read by a non-Christian friend so they can offer feedback </a:t>
                      </a:r>
                      <a:endParaRPr lang="en-US" sz="1100"/>
                    </a:p>
                    <a:p>
                      <a:pPr marL="388620" indent="-194310" lvl="1">
                        <a:lnSpc>
                          <a:spcPts val="2520"/>
                        </a:lnSpc>
                        <a:buFont typeface="Arial"/>
                        <a:buChar char="•"/>
                      </a:pPr>
                      <a:r>
                        <a:rPr lang="en-US" sz="1800">
                          <a:solidFill>
                            <a:srgbClr val="282B7E"/>
                          </a:solidFill>
                          <a:latin typeface="Cabin"/>
                        </a:rPr>
                        <a:t>Make sure that all information is correct - for example dates, times and locations. </a:t>
                      </a:r>
                    </a:p>
                    <a:p>
                      <a:pPr marL="388620" indent="-194310" lvl="1">
                        <a:lnSpc>
                          <a:spcPts val="2520"/>
                        </a:lnSpc>
                        <a:buFont typeface="Arial"/>
                        <a:buChar char="•"/>
                      </a:pPr>
                      <a:r>
                        <a:rPr lang="en-US" sz="1800">
                          <a:solidFill>
                            <a:srgbClr val="282B7E"/>
                          </a:solidFill>
                          <a:latin typeface="Cabin"/>
                        </a:rPr>
                        <a:t>Share your events in your newsletter and make sure you have event flyers to go with them</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a:rPr>
                        <a:t>How to</a:t>
                      </a:r>
                      <a:r>
                        <a:rPr lang="en-US" sz="1800" u="sng">
                          <a:solidFill>
                            <a:srgbClr val="282B7E"/>
                          </a:solidFill>
                          <a:latin typeface="Cabin"/>
                          <a:hlinkClick r:id="rId3" tooltip="https://achurchnearyou.zendesk.com/hc/en-us/articles/4417483939473-Add-tag-and-edit-services-or-events"/>
                        </a:rPr>
                        <a:t> Add, tag and edit services or events</a:t>
                      </a:r>
                      <a:endParaRPr lang="en-US" sz="1100"/>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3031640">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84381" y="81974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22481" y="1292188"/>
            <a:ext cx="607788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Example: eight weeks to go</a:t>
            </a:r>
          </a:p>
        </p:txBody>
      </p:sp>
      <p:sp>
        <p:nvSpPr>
          <p:cNvPr name="TextBox 6" id="6"/>
          <p:cNvSpPr txBox="true"/>
          <p:nvPr/>
        </p:nvSpPr>
        <p:spPr>
          <a:xfrm rot="0">
            <a:off x="11454355" y="848323"/>
            <a:ext cx="5804945" cy="935355"/>
          </a:xfrm>
          <a:prstGeom prst="rect">
            <a:avLst/>
          </a:prstGeom>
        </p:spPr>
        <p:txBody>
          <a:bodyPr anchor="t" rtlCol="false" tIns="0" lIns="0" bIns="0" rIns="0">
            <a:spAutoFit/>
          </a:bodyPr>
          <a:lstStyle/>
          <a:p>
            <a:pPr>
              <a:lnSpc>
                <a:spcPts val="2520"/>
              </a:lnSpc>
            </a:pPr>
            <a:r>
              <a:rPr lang="en-US" sz="1800">
                <a:solidFill>
                  <a:srgbClr val="282B7E"/>
                </a:solidFill>
                <a:latin typeface="Cabin"/>
              </a:rPr>
              <a:t>Reminder: </a:t>
            </a:r>
          </a:p>
          <a:p>
            <a:pPr marL="388620" indent="-194310" lvl="1">
              <a:lnSpc>
                <a:spcPts val="2520"/>
              </a:lnSpc>
              <a:buFont typeface="Arial"/>
              <a:buChar char="•"/>
            </a:pPr>
            <a:r>
              <a:rPr lang="en-US" sz="1800">
                <a:solidFill>
                  <a:srgbClr val="282B7E"/>
                </a:solidFill>
                <a:latin typeface="Cabin"/>
              </a:rPr>
              <a:t>If you have the event listed on multiple channels, make sure that you have a plan to monitor who is signing up. </a:t>
            </a:r>
          </a:p>
        </p:txBody>
      </p:sp>
      <p:sp>
        <p:nvSpPr>
          <p:cNvPr name="Freeform 7" id="7"/>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4"/>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227543"/>
          <a:ext cx="16596430" cy="6386443"/>
        </p:xfrm>
        <a:graphic>
          <a:graphicData uri="http://schemas.openxmlformats.org/drawingml/2006/table">
            <a:tbl>
              <a:tblPr/>
              <a:tblGrid>
                <a:gridCol w="4943482"/>
                <a:gridCol w="6827821"/>
                <a:gridCol w="4825127"/>
              </a:tblGrid>
              <a:tr h="804902">
                <a:tc>
                  <a:txBody>
                    <a:bodyPr anchor="t" rtlCol="false"/>
                    <a:lstStyle/>
                    <a:p>
                      <a:pPr algn="just">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3650805">
                <a:tc>
                  <a:txBody>
                    <a:bodyPr anchor="t" rtlCol="false"/>
                    <a:lstStyle/>
                    <a:p>
                      <a:pPr algn="l">
                        <a:lnSpc>
                          <a:spcPts val="2520"/>
                        </a:lnSpc>
                        <a:defRPr/>
                      </a:pPr>
                      <a:r>
                        <a:rPr lang="en-US" sz="1800">
                          <a:solidFill>
                            <a:srgbClr val="282B7E"/>
                          </a:solidFill>
                          <a:latin typeface="Cabin"/>
                        </a:rPr>
                        <a:t>Share an image from a similar event in a previous year on your church’s Facebook page, share an Instagram post and include a link to this year’s event. </a:t>
                      </a:r>
                      <a:endParaRPr lang="en-US" sz="1100"/>
                    </a:p>
                    <a:p>
                      <a:pPr>
                        <a:lnSpc>
                          <a:spcPts val="2520"/>
                        </a:lnSpc>
                      </a:pPr>
                    </a:p>
                    <a:p>
                      <a:pPr>
                        <a:lnSpc>
                          <a:spcPts val="2520"/>
                        </a:lnSpc>
                      </a:pPr>
                      <a:r>
                        <a:rPr lang="en-US" sz="1800">
                          <a:solidFill>
                            <a:srgbClr val="282B7E"/>
                          </a:solidFill>
                          <a:latin typeface="Cabin"/>
                        </a:rPr>
                        <a:t>To go the extra mile you can even ask a few members of your congregation to share what they thought of your previous events, encouraging them to then invite others to this year’s events.</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a:rPr>
                        <a:t>Ask a question in the post to encourage engagement with the post, for example, ‘What’s the most exciting thing about the Christmas season?’</a:t>
                      </a:r>
                      <a:endParaRPr lang="en-US" sz="1100"/>
                    </a:p>
                    <a:p>
                      <a:pPr>
                        <a:lnSpc>
                          <a:spcPts val="2520"/>
                        </a:lnSpc>
                      </a:pPr>
                    </a:p>
                    <a:p>
                      <a:pPr>
                        <a:lnSpc>
                          <a:spcPts val="2520"/>
                        </a:lnSpc>
                      </a:pPr>
                      <a:r>
                        <a:rPr lang="en-US" sz="1800">
                          <a:solidFill>
                            <a:srgbClr val="282B7E"/>
                          </a:solidFill>
                          <a:latin typeface="Cabin"/>
                        </a:rPr>
                        <a:t>Make sure that you re-share your posts onto your Stories so that people who might not see your post might view it on Stories instead.</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r>
                        <a:rPr lang="en-US" sz="1800" u="sng">
                          <a:solidFill>
                            <a:srgbClr val="282B7E"/>
                          </a:solidFill>
                          <a:latin typeface="Cabin Medium"/>
                          <a:hlinkClick r:id="rId3" tooltip="https://www.churchofengland.org/resources/digital-labs/blogs/five-digital-ideas-inviting-your-community-church-advent-and-christmas"/>
                        </a:rPr>
                        <a:t>Five digital ideas for inviting your community to church this Advent and Christmas</a:t>
                      </a:r>
                      <a:endParaRPr lang="en-US" sz="1100"/>
                    </a:p>
                    <a:p>
                      <a:pPr marL="388620" indent="-194310" lvl="1">
                        <a:lnSpc>
                          <a:spcPts val="2520"/>
                        </a:lnSpc>
                        <a:buFont typeface="Arial"/>
                        <a:buChar char="•"/>
                      </a:pPr>
                      <a:r>
                        <a:rPr lang="en-US" sz="1800" u="sng">
                          <a:solidFill>
                            <a:srgbClr val="282B7E"/>
                          </a:solidFill>
                          <a:latin typeface="Cabin"/>
                          <a:hlinkClick r:id="rId4" tooltip="https://www.churchofengland.org/resources/digital-labs/blogs/graphic-design-tips-churches"/>
                        </a:rPr>
                        <a:t>Graphic design tips for churches</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930736">
                <a:tc>
                  <a:txBody>
                    <a:bodyPr anchor="t" rtlCol="false"/>
                    <a:lstStyle/>
                    <a:p>
                      <a:pPr algn="just">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06974" y="1050906"/>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54599" y="1561446"/>
            <a:ext cx="4645465"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Seven weeks to go</a:t>
            </a:r>
          </a:p>
        </p:txBody>
      </p:sp>
      <p:sp>
        <p:nvSpPr>
          <p:cNvPr name="Freeform 6" id="6"/>
          <p:cNvSpPr/>
          <p:nvPr/>
        </p:nvSpPr>
        <p:spPr>
          <a:xfrm flipH="false" flipV="false" rot="0">
            <a:off x="13069568" y="8854318"/>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5"/>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039752084F974F8A936374EF80F060" ma:contentTypeVersion="14" ma:contentTypeDescription="Create a new document." ma:contentTypeScope="" ma:versionID="38896f9db41eede207d01131be176290">
  <xsd:schema xmlns:xsd="http://www.w3.org/2001/XMLSchema" xmlns:xs="http://www.w3.org/2001/XMLSchema" xmlns:p="http://schemas.microsoft.com/office/2006/metadata/properties" xmlns:ns2="2f116d5b-396f-4e4a-83ba-9442a2ac4a70" xmlns:ns3="ac15c9f3-89de-41f0-808e-0d6a6779343a" targetNamespace="http://schemas.microsoft.com/office/2006/metadata/properties" ma:root="true" ma:fieldsID="108f3625dd115a66b25857e0e57c19f7" ns2:_="" ns3:_="">
    <xsd:import namespace="2f116d5b-396f-4e4a-83ba-9442a2ac4a70"/>
    <xsd:import namespace="ac15c9f3-89de-41f0-808e-0d6a6779343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116d5b-396f-4e4a-83ba-9442a2ac4a7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206aabbe-596b-4e13-ae27-cd64ca0bc193"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15c9f3-89de-41f0-808e-0d6a6779343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7dfab83-2dd5-419f-b987-c0644e523b48}" ma:internalName="TaxCatchAll" ma:showField="CatchAllData" ma:web="ac15c9f3-89de-41f0-808e-0d6a6779343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c15c9f3-89de-41f0-808e-0d6a6779343a" xsi:nil="true"/>
    <lcf76f155ced4ddcb4097134ff3c332f xmlns="2f116d5b-396f-4e4a-83ba-9442a2ac4a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2DC3803-4AB2-4860-B18C-837AF8A84CB3}"/>
</file>

<file path=customXml/itemProps2.xml><?xml version="1.0" encoding="utf-8"?>
<ds:datastoreItem xmlns:ds="http://schemas.openxmlformats.org/officeDocument/2006/customXml" ds:itemID="{259EE6FC-A150-43C8-9734-D1887ECD0AD6}"/>
</file>

<file path=customXml/itemProps3.xml><?xml version="1.0" encoding="utf-8"?>
<ds:datastoreItem xmlns:ds="http://schemas.openxmlformats.org/officeDocument/2006/customXml" ds:itemID="{FE751BF1-7439-4EC8-BB7E-46001299184F}"/>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Digital Labs Digital Promo Planner 2023</dc:title>
  <cp:revision>1</cp:revision>
  <dcterms:created xsi:type="dcterms:W3CDTF">2006-08-16T00:00:00Z</dcterms:created>
  <dcterms:modified xsi:type="dcterms:W3CDTF">2011-08-01T06:04:30Z</dcterms:modified>
  <dc:identifier>DAFrzsA8nPI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0x0101003C039752084F974F8A936374EF80F060</vt:lpwstr>
  </property>
</Properties>
</file>